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1" r:id="rId2"/>
    <p:sldMasterId id="2147483738" r:id="rId3"/>
  </p:sldMasterIdLst>
  <p:notesMasterIdLst>
    <p:notesMasterId r:id="rId36"/>
  </p:notesMasterIdLst>
  <p:sldIdLst>
    <p:sldId id="263" r:id="rId4"/>
    <p:sldId id="3392" r:id="rId5"/>
    <p:sldId id="3416" r:id="rId6"/>
    <p:sldId id="3421" r:id="rId7"/>
    <p:sldId id="3423" r:id="rId8"/>
    <p:sldId id="3422" r:id="rId9"/>
    <p:sldId id="3418" r:id="rId10"/>
    <p:sldId id="3424" r:id="rId11"/>
    <p:sldId id="3425" r:id="rId12"/>
    <p:sldId id="3427" r:id="rId13"/>
    <p:sldId id="3428" r:id="rId14"/>
    <p:sldId id="3429" r:id="rId15"/>
    <p:sldId id="3430" r:id="rId16"/>
    <p:sldId id="3431" r:id="rId17"/>
    <p:sldId id="3432" r:id="rId18"/>
    <p:sldId id="3433" r:id="rId19"/>
    <p:sldId id="3434" r:id="rId20"/>
    <p:sldId id="3435" r:id="rId21"/>
    <p:sldId id="3450" r:id="rId22"/>
    <p:sldId id="3436" r:id="rId23"/>
    <p:sldId id="3451" r:id="rId24"/>
    <p:sldId id="3452" r:id="rId25"/>
    <p:sldId id="3437" r:id="rId26"/>
    <p:sldId id="3426" r:id="rId27"/>
    <p:sldId id="3453" r:id="rId28"/>
    <p:sldId id="3454" r:id="rId29"/>
    <p:sldId id="3455" r:id="rId30"/>
    <p:sldId id="3456" r:id="rId31"/>
    <p:sldId id="3440" r:id="rId32"/>
    <p:sldId id="3441" r:id="rId33"/>
    <p:sldId id="3442" r:id="rId34"/>
    <p:sldId id="339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AEA"/>
    <a:srgbClr val="CF1B48"/>
    <a:srgbClr val="F30DE8"/>
    <a:srgbClr val="FEA9A0"/>
    <a:srgbClr val="000000"/>
    <a:srgbClr val="73260C"/>
    <a:srgbClr val="C63570"/>
    <a:srgbClr val="F40701"/>
    <a:srgbClr val="FE3501"/>
    <a:srgbClr val="FCFC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95" d="100"/>
          <a:sy n="95" d="100"/>
        </p:scale>
        <p:origin x="20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210A1C-646F-45FB-9CE6-53241F0FDB1A}" type="datetimeFigureOut">
              <a:rPr lang="en-US" smtClean="0"/>
              <a:t>11/29/2024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556A4D-2BAB-4FD0-872B-B5875DB6CAF5}" type="slidenum">
              <a:rPr lang="en-US" smtClean="0"/>
              <a:t>‹#›</a:t>
            </a:fld>
            <a:endParaRPr lang="en-US"/>
          </a:p>
        </p:txBody>
      </p:sp>
    </p:spTree>
    <p:extLst>
      <p:ext uri="{BB962C8B-B14F-4D97-AF65-F5344CB8AC3E}">
        <p14:creationId xmlns:p14="http://schemas.microsoft.com/office/powerpoint/2010/main" val="907152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3FC40D-6FB9-1648-B027-EAD4E7DC4F2C}"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844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3FC40D-6FB9-1648-B027-EAD4E7DC4F2C}"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9166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3FC40D-6FB9-1648-B027-EAD4E7DC4F2C}"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1916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3FC40D-6FB9-1648-B027-EAD4E7DC4F2C}"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126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3FC40D-6FB9-1648-B027-EAD4E7DC4F2C}"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6101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3FC40D-6FB9-1648-B027-EAD4E7DC4F2C}"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592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3FC40D-6FB9-1648-B027-EAD4E7DC4F2C}"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758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3FC40D-6FB9-1648-B027-EAD4E7DC4F2C}"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882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3FC40D-6FB9-1648-B027-EAD4E7DC4F2C}"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3792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057C2-79F1-97FA-4355-DFD6D440D259}"/>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F84546C1-B3C1-44A9-FE8C-9509895E51EB}"/>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0F826422-1434-5E12-6604-69DFBCA57FB6}"/>
              </a:ext>
            </a:extLst>
          </p:cNvPr>
          <p:cNvSpPr>
            <a:spLocks noGrp="1"/>
          </p:cNvSpPr>
          <p:nvPr>
            <p:ph type="body" idx="1"/>
          </p:nvPr>
        </p:nvSpPr>
        <p:spPr/>
        <p:txBody>
          <a:bodyPr/>
          <a:lstStyle/>
          <a:p>
            <a:endParaRPr lang="ru-RU" dirty="0"/>
          </a:p>
        </p:txBody>
      </p:sp>
      <p:sp>
        <p:nvSpPr>
          <p:cNvPr id="4" name="Номер слайда 3">
            <a:extLst>
              <a:ext uri="{FF2B5EF4-FFF2-40B4-BE49-F238E27FC236}">
                <a16:creationId xmlns:a16="http://schemas.microsoft.com/office/drawing/2014/main" id="{375F077A-8603-3851-B19B-21EEDA0B4BC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3FC40D-6FB9-1648-B027-EAD4E7DC4F2C}"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585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3FC40D-6FB9-1648-B027-EAD4E7DC4F2C}"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1864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3FC40D-6FB9-1648-B027-EAD4E7DC4F2C}"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804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015AD-3470-328F-E410-E4FD2FC522C2}"/>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133BD399-B1E6-9ED8-D33B-A6282B59CB51}"/>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3D608826-6A5F-18E3-2229-9A3769DC3B6D}"/>
              </a:ext>
            </a:extLst>
          </p:cNvPr>
          <p:cNvSpPr>
            <a:spLocks noGrp="1"/>
          </p:cNvSpPr>
          <p:nvPr>
            <p:ph type="body" idx="1"/>
          </p:nvPr>
        </p:nvSpPr>
        <p:spPr/>
        <p:txBody>
          <a:bodyPr/>
          <a:lstStyle/>
          <a:p>
            <a:endParaRPr lang="ru-RU" dirty="0"/>
          </a:p>
        </p:txBody>
      </p:sp>
      <p:sp>
        <p:nvSpPr>
          <p:cNvPr id="4" name="Номер слайда 3">
            <a:extLst>
              <a:ext uri="{FF2B5EF4-FFF2-40B4-BE49-F238E27FC236}">
                <a16:creationId xmlns:a16="http://schemas.microsoft.com/office/drawing/2014/main" id="{78508979-4C36-1C29-9819-7EC3CEDA375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3FC40D-6FB9-1648-B027-EAD4E7DC4F2C}"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204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66A77-935F-84FD-FE5A-7AD2E4045264}"/>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BC91C8FF-4507-6B01-C9A3-7053E5606139}"/>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45A3E066-B3B5-C847-2EDF-D464FFBF0645}"/>
              </a:ext>
            </a:extLst>
          </p:cNvPr>
          <p:cNvSpPr>
            <a:spLocks noGrp="1"/>
          </p:cNvSpPr>
          <p:nvPr>
            <p:ph type="body" idx="1"/>
          </p:nvPr>
        </p:nvSpPr>
        <p:spPr/>
        <p:txBody>
          <a:bodyPr/>
          <a:lstStyle/>
          <a:p>
            <a:endParaRPr lang="ru-RU" dirty="0"/>
          </a:p>
        </p:txBody>
      </p:sp>
      <p:sp>
        <p:nvSpPr>
          <p:cNvPr id="4" name="Номер слайда 3">
            <a:extLst>
              <a:ext uri="{FF2B5EF4-FFF2-40B4-BE49-F238E27FC236}">
                <a16:creationId xmlns:a16="http://schemas.microsoft.com/office/drawing/2014/main" id="{E564DFE2-7BFA-73F2-153B-D2C66B8C726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3FC40D-6FB9-1648-B027-EAD4E7DC4F2C}"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865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3FC40D-6FB9-1648-B027-EAD4E7DC4F2C}"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710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3FC40D-6FB9-1648-B027-EAD4E7DC4F2C}"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702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95043-0924-E2A9-54B9-20A47C86FB0B}"/>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F9C4A83B-F2D7-18DE-9B4B-967228B2E4AE}"/>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33E39646-4FC4-3B4B-20A5-19F1506358EB}"/>
              </a:ext>
            </a:extLst>
          </p:cNvPr>
          <p:cNvSpPr>
            <a:spLocks noGrp="1"/>
          </p:cNvSpPr>
          <p:nvPr>
            <p:ph type="body" idx="1"/>
          </p:nvPr>
        </p:nvSpPr>
        <p:spPr/>
        <p:txBody>
          <a:bodyPr/>
          <a:lstStyle/>
          <a:p>
            <a:endParaRPr lang="ru-RU" dirty="0"/>
          </a:p>
        </p:txBody>
      </p:sp>
      <p:sp>
        <p:nvSpPr>
          <p:cNvPr id="4" name="Номер слайда 3">
            <a:extLst>
              <a:ext uri="{FF2B5EF4-FFF2-40B4-BE49-F238E27FC236}">
                <a16:creationId xmlns:a16="http://schemas.microsoft.com/office/drawing/2014/main" id="{A1289ADA-F34B-55E1-808E-20E900C3ED0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3FC40D-6FB9-1648-B027-EAD4E7DC4F2C}"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8426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A2B7A-7BD9-370E-CB24-87D4FB9568AD}"/>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4D0BF6C2-27C4-ABBD-5968-F0577F8CAAA4}"/>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0F938F82-A712-92C5-A524-FD6BB203F637}"/>
              </a:ext>
            </a:extLst>
          </p:cNvPr>
          <p:cNvSpPr>
            <a:spLocks noGrp="1"/>
          </p:cNvSpPr>
          <p:nvPr>
            <p:ph type="body" idx="1"/>
          </p:nvPr>
        </p:nvSpPr>
        <p:spPr/>
        <p:txBody>
          <a:bodyPr/>
          <a:lstStyle/>
          <a:p>
            <a:endParaRPr lang="ru-RU" dirty="0"/>
          </a:p>
        </p:txBody>
      </p:sp>
      <p:sp>
        <p:nvSpPr>
          <p:cNvPr id="4" name="Номер слайда 3">
            <a:extLst>
              <a:ext uri="{FF2B5EF4-FFF2-40B4-BE49-F238E27FC236}">
                <a16:creationId xmlns:a16="http://schemas.microsoft.com/office/drawing/2014/main" id="{F46F5A34-C874-8803-BA34-7CED06625B9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3FC40D-6FB9-1648-B027-EAD4E7DC4F2C}"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2482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1142D-C373-57FF-7A80-9EC291A8ED74}"/>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0B091EBA-138E-04DE-277A-95B33D312335}"/>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83A4885B-BA6C-149D-E354-086895EFABC8}"/>
              </a:ext>
            </a:extLst>
          </p:cNvPr>
          <p:cNvSpPr>
            <a:spLocks noGrp="1"/>
          </p:cNvSpPr>
          <p:nvPr>
            <p:ph type="body" idx="1"/>
          </p:nvPr>
        </p:nvSpPr>
        <p:spPr/>
        <p:txBody>
          <a:bodyPr/>
          <a:lstStyle/>
          <a:p>
            <a:endParaRPr lang="ru-RU" dirty="0"/>
          </a:p>
        </p:txBody>
      </p:sp>
      <p:sp>
        <p:nvSpPr>
          <p:cNvPr id="4" name="Номер слайда 3">
            <a:extLst>
              <a:ext uri="{FF2B5EF4-FFF2-40B4-BE49-F238E27FC236}">
                <a16:creationId xmlns:a16="http://schemas.microsoft.com/office/drawing/2014/main" id="{58CC63FB-6B87-0714-8C6F-94C925A89F1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3FC40D-6FB9-1648-B027-EAD4E7DC4F2C}"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32205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CA511-5A7B-4B11-CC86-3E923BE33B93}"/>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6D0F1AE1-1632-D632-E38F-4934FCEC8CE8}"/>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971E9EB4-86C6-93A3-0549-D7CCD45D92E2}"/>
              </a:ext>
            </a:extLst>
          </p:cNvPr>
          <p:cNvSpPr>
            <a:spLocks noGrp="1"/>
          </p:cNvSpPr>
          <p:nvPr>
            <p:ph type="body" idx="1"/>
          </p:nvPr>
        </p:nvSpPr>
        <p:spPr/>
        <p:txBody>
          <a:bodyPr/>
          <a:lstStyle/>
          <a:p>
            <a:endParaRPr lang="ru-RU" dirty="0"/>
          </a:p>
        </p:txBody>
      </p:sp>
      <p:sp>
        <p:nvSpPr>
          <p:cNvPr id="4" name="Номер слайда 3">
            <a:extLst>
              <a:ext uri="{FF2B5EF4-FFF2-40B4-BE49-F238E27FC236}">
                <a16:creationId xmlns:a16="http://schemas.microsoft.com/office/drawing/2014/main" id="{5773D3B5-A209-0295-759D-05DE67F8C90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3FC40D-6FB9-1648-B027-EAD4E7DC4F2C}"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1536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3FC40D-6FB9-1648-B027-EAD4E7DC4F2C}"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63095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3FC40D-6FB9-1648-B027-EAD4E7DC4F2C}"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681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3FC40D-6FB9-1648-B027-EAD4E7DC4F2C}"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43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3FC40D-6FB9-1648-B027-EAD4E7DC4F2C}"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4481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3FC40D-6FB9-1648-B027-EAD4E7DC4F2C}"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0398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3FC40D-6FB9-1648-B027-EAD4E7DC4F2C}"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4693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3FC40D-6FB9-1648-B027-EAD4E7DC4F2C}"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524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3FC40D-6FB9-1648-B027-EAD4E7DC4F2C}"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516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3FC40D-6FB9-1648-B027-EAD4E7DC4F2C}"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1867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3FC40D-6FB9-1648-B027-EAD4E7DC4F2C}"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3875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53F8F-B445-4868-8BE5-5221C98655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414796-7A26-4EC7-BAB3-9F862948AF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08E980-554C-415C-920F-FE3BE5863FC5}"/>
              </a:ext>
            </a:extLst>
          </p:cNvPr>
          <p:cNvSpPr>
            <a:spLocks noGrp="1"/>
          </p:cNvSpPr>
          <p:nvPr>
            <p:ph type="dt" sz="half" idx="10"/>
          </p:nvPr>
        </p:nvSpPr>
        <p:spPr/>
        <p:txBody>
          <a:bodyPr/>
          <a:lstStyle/>
          <a:p>
            <a:fld id="{88DFCC43-8859-44A0-ADBE-19D7ED44E147}" type="datetimeFigureOut">
              <a:rPr lang="en-US" smtClean="0"/>
              <a:t>11/29/2024</a:t>
            </a:fld>
            <a:endParaRPr lang="en-US"/>
          </a:p>
        </p:txBody>
      </p:sp>
      <p:sp>
        <p:nvSpPr>
          <p:cNvPr id="5" name="Footer Placeholder 4">
            <a:extLst>
              <a:ext uri="{FF2B5EF4-FFF2-40B4-BE49-F238E27FC236}">
                <a16:creationId xmlns:a16="http://schemas.microsoft.com/office/drawing/2014/main" id="{3DC12967-FE47-4DE4-931C-682CE5DC3B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7EB708-39D4-44CD-80AE-AF2BF7B8E8E0}"/>
              </a:ext>
            </a:extLst>
          </p:cNvPr>
          <p:cNvSpPr>
            <a:spLocks noGrp="1"/>
          </p:cNvSpPr>
          <p:nvPr>
            <p:ph type="sldNum" sz="quarter" idx="12"/>
          </p:nvPr>
        </p:nvSpPr>
        <p:spPr/>
        <p:txBody>
          <a:bodyPr/>
          <a:lstStyle/>
          <a:p>
            <a:fld id="{AE3084EA-D74C-4A6C-A2A0-8D9C1CE71E8D}" type="slidenum">
              <a:rPr lang="en-US" smtClean="0"/>
              <a:t>‹#›</a:t>
            </a:fld>
            <a:endParaRPr lang="en-US"/>
          </a:p>
        </p:txBody>
      </p:sp>
    </p:spTree>
    <p:extLst>
      <p:ext uri="{BB962C8B-B14F-4D97-AF65-F5344CB8AC3E}">
        <p14:creationId xmlns:p14="http://schemas.microsoft.com/office/powerpoint/2010/main" val="25400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65428-78CA-43A7-92F2-B5DC7826DF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17E406-6430-432F-8A79-EE667E57B8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26016-669E-4165-AB77-0F20E634581E}"/>
              </a:ext>
            </a:extLst>
          </p:cNvPr>
          <p:cNvSpPr>
            <a:spLocks noGrp="1"/>
          </p:cNvSpPr>
          <p:nvPr>
            <p:ph type="dt" sz="half" idx="10"/>
          </p:nvPr>
        </p:nvSpPr>
        <p:spPr/>
        <p:txBody>
          <a:bodyPr/>
          <a:lstStyle/>
          <a:p>
            <a:fld id="{88DFCC43-8859-44A0-ADBE-19D7ED44E147}" type="datetimeFigureOut">
              <a:rPr lang="en-US" smtClean="0"/>
              <a:t>11/29/2024</a:t>
            </a:fld>
            <a:endParaRPr lang="en-US"/>
          </a:p>
        </p:txBody>
      </p:sp>
      <p:sp>
        <p:nvSpPr>
          <p:cNvPr id="5" name="Footer Placeholder 4">
            <a:extLst>
              <a:ext uri="{FF2B5EF4-FFF2-40B4-BE49-F238E27FC236}">
                <a16:creationId xmlns:a16="http://schemas.microsoft.com/office/drawing/2014/main" id="{AC7DE32D-E30E-45B9-A06A-11EF276E5D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8EE24C-4382-44C4-AD32-B8568CD36774}"/>
              </a:ext>
            </a:extLst>
          </p:cNvPr>
          <p:cNvSpPr>
            <a:spLocks noGrp="1"/>
          </p:cNvSpPr>
          <p:nvPr>
            <p:ph type="sldNum" sz="quarter" idx="12"/>
          </p:nvPr>
        </p:nvSpPr>
        <p:spPr/>
        <p:txBody>
          <a:bodyPr/>
          <a:lstStyle/>
          <a:p>
            <a:fld id="{AE3084EA-D74C-4A6C-A2A0-8D9C1CE71E8D}" type="slidenum">
              <a:rPr lang="en-US" smtClean="0"/>
              <a:t>‹#›</a:t>
            </a:fld>
            <a:endParaRPr lang="en-US"/>
          </a:p>
        </p:txBody>
      </p:sp>
    </p:spTree>
    <p:extLst>
      <p:ext uri="{BB962C8B-B14F-4D97-AF65-F5344CB8AC3E}">
        <p14:creationId xmlns:p14="http://schemas.microsoft.com/office/powerpoint/2010/main" val="72363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0EFFD8-7ED1-4BB7-9B11-F46B138736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738DBB-2F09-4991-987E-9153F38C0D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E954EF-7B1A-4AB0-953E-347A1C278DBD}"/>
              </a:ext>
            </a:extLst>
          </p:cNvPr>
          <p:cNvSpPr>
            <a:spLocks noGrp="1"/>
          </p:cNvSpPr>
          <p:nvPr>
            <p:ph type="dt" sz="half" idx="10"/>
          </p:nvPr>
        </p:nvSpPr>
        <p:spPr/>
        <p:txBody>
          <a:bodyPr/>
          <a:lstStyle/>
          <a:p>
            <a:fld id="{88DFCC43-8859-44A0-ADBE-19D7ED44E147}" type="datetimeFigureOut">
              <a:rPr lang="en-US" smtClean="0"/>
              <a:t>11/29/2024</a:t>
            </a:fld>
            <a:endParaRPr lang="en-US"/>
          </a:p>
        </p:txBody>
      </p:sp>
      <p:sp>
        <p:nvSpPr>
          <p:cNvPr id="5" name="Footer Placeholder 4">
            <a:extLst>
              <a:ext uri="{FF2B5EF4-FFF2-40B4-BE49-F238E27FC236}">
                <a16:creationId xmlns:a16="http://schemas.microsoft.com/office/drawing/2014/main" id="{DC589435-916E-4D1A-9A14-0E8E9E4CF6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1DCDCF-88F5-4CAE-B0EB-32AB0018AC11}"/>
              </a:ext>
            </a:extLst>
          </p:cNvPr>
          <p:cNvSpPr>
            <a:spLocks noGrp="1"/>
          </p:cNvSpPr>
          <p:nvPr>
            <p:ph type="sldNum" sz="quarter" idx="12"/>
          </p:nvPr>
        </p:nvSpPr>
        <p:spPr/>
        <p:txBody>
          <a:bodyPr/>
          <a:lstStyle/>
          <a:p>
            <a:fld id="{AE3084EA-D74C-4A6C-A2A0-8D9C1CE71E8D}" type="slidenum">
              <a:rPr lang="en-US" smtClean="0"/>
              <a:t>‹#›</a:t>
            </a:fld>
            <a:endParaRPr lang="en-US"/>
          </a:p>
        </p:txBody>
      </p:sp>
    </p:spTree>
    <p:extLst>
      <p:ext uri="{BB962C8B-B14F-4D97-AF65-F5344CB8AC3E}">
        <p14:creationId xmlns:p14="http://schemas.microsoft.com/office/powerpoint/2010/main" val="370866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Пользовательский макет">
    <p:spTree>
      <p:nvGrpSpPr>
        <p:cNvPr id="1" name=""/>
        <p:cNvGrpSpPr/>
        <p:nvPr/>
      </p:nvGrpSpPr>
      <p:grpSpPr>
        <a:xfrm>
          <a:off x="0" y="0"/>
          <a:ext cx="0" cy="0"/>
          <a:chOff x="0" y="0"/>
          <a:chExt cx="0" cy="0"/>
        </a:xfrm>
      </p:grpSpPr>
      <p:sp>
        <p:nvSpPr>
          <p:cNvPr id="879" name="Номер слайда 5"/>
          <p:cNvSpPr>
            <a:spLocks noGrp="1"/>
          </p:cNvSpPr>
          <p:nvPr>
            <p:ph type="sldNum" sz="quarter" idx="4"/>
          </p:nvPr>
        </p:nvSpPr>
        <p:spPr>
          <a:xfrm>
            <a:off x="8643008" y="6356352"/>
            <a:ext cx="2844800" cy="365125"/>
          </a:xfrm>
          <a:prstGeom prst="rect">
            <a:avLst/>
          </a:prstGeom>
        </p:spPr>
        <p:txBody>
          <a:bodyPr/>
          <a:lstStyle>
            <a:lvl1pPr algn="r">
              <a:defRPr sz="1200">
                <a:solidFill>
                  <a:schemeClr val="tx2"/>
                </a:solidFill>
                <a:latin typeface="Aller" charset="0"/>
                <a:ea typeface="Aller" charset="0"/>
                <a:cs typeface="Aller" charset="0"/>
              </a:defRPr>
            </a:lvl1pPr>
          </a:lstStyle>
          <a:p>
            <a:fld id="{E8BBD06A-759F-43F0-9FDD-30D8801384DF}" type="slidenum">
              <a:rPr lang="ru-RU" smtClean="0"/>
              <a:pPr/>
              <a:t>‹#›</a:t>
            </a:fld>
            <a:endParaRPr lang="ru-RU" dirty="0"/>
          </a:p>
        </p:txBody>
      </p:sp>
      <p:sp>
        <p:nvSpPr>
          <p:cNvPr id="9" name="Текст 3"/>
          <p:cNvSpPr>
            <a:spLocks noGrp="1"/>
          </p:cNvSpPr>
          <p:nvPr>
            <p:ph type="body" sz="quarter" idx="12" hasCustomPrompt="1"/>
          </p:nvPr>
        </p:nvSpPr>
        <p:spPr>
          <a:xfrm>
            <a:off x="776196" y="1521009"/>
            <a:ext cx="10711612" cy="4535979"/>
          </a:xfrm>
          <a:prstGeom prst="rect">
            <a:avLst/>
          </a:prstGeom>
        </p:spPr>
        <p:txBody>
          <a:bodyPr/>
          <a:lstStyle>
            <a:lvl1pPr>
              <a:defRPr lang="en-US" sz="1200" b="0" i="0" baseline="0" dirty="0">
                <a:solidFill>
                  <a:schemeClr val="tx2"/>
                </a:solidFill>
                <a:latin typeface="Roboto Light" charset="0"/>
                <a:ea typeface="Roboto Light" charset="0"/>
                <a:cs typeface="Roboto Light" charset="0"/>
              </a:defRPr>
            </a:lvl1pPr>
          </a:lstStyle>
          <a:p>
            <a:pPr marL="0" lvl="0" indent="0">
              <a:lnSpc>
                <a:spcPct val="150000"/>
              </a:lnSpc>
              <a:buNone/>
            </a:pPr>
            <a:r>
              <a:rPr lang="en-US" dirty="0"/>
              <a:t>Example text</a:t>
            </a:r>
          </a:p>
        </p:txBody>
      </p:sp>
      <p:sp>
        <p:nvSpPr>
          <p:cNvPr id="10" name="Заголовок 1"/>
          <p:cNvSpPr>
            <a:spLocks noGrp="1"/>
          </p:cNvSpPr>
          <p:nvPr>
            <p:ph type="title" hasCustomPrompt="1"/>
          </p:nvPr>
        </p:nvSpPr>
        <p:spPr>
          <a:xfrm>
            <a:off x="776196" y="477014"/>
            <a:ext cx="10711612" cy="555138"/>
          </a:xfrm>
          <a:prstGeom prst="rect">
            <a:avLst/>
          </a:prstGeom>
        </p:spPr>
        <p:txBody>
          <a:bodyPr>
            <a:noAutofit/>
          </a:bodyPr>
          <a:lstStyle>
            <a:lvl1pPr marL="0" marR="0" indent="0" algn="ctr" defTabSz="1219017" rtl="0" eaLnBrk="1" fontAlgn="auto" latinLnBrk="0" hangingPunct="1">
              <a:lnSpc>
                <a:spcPct val="100000"/>
              </a:lnSpc>
              <a:spcBef>
                <a:spcPct val="0"/>
              </a:spcBef>
              <a:spcAft>
                <a:spcPts val="0"/>
              </a:spcAft>
              <a:buClrTx/>
              <a:buSzTx/>
              <a:buFontTx/>
              <a:buNone/>
              <a:tabLst>
                <a:tab pos="1820498" algn="l"/>
              </a:tabLst>
              <a:defRPr sz="3599" b="0" i="0" baseline="0">
                <a:solidFill>
                  <a:schemeClr val="tx2"/>
                </a:solidFill>
                <a:latin typeface="Roboto Medium" charset="0"/>
                <a:ea typeface="Roboto Medium" charset="0"/>
                <a:cs typeface="Roboto Medium" charset="0"/>
              </a:defRPr>
            </a:lvl1pPr>
          </a:lstStyle>
          <a:p>
            <a:r>
              <a:rPr lang="en-US" dirty="0"/>
              <a:t>Graphic slide</a:t>
            </a:r>
            <a:endParaRPr lang="ru-RU" dirty="0"/>
          </a:p>
        </p:txBody>
      </p:sp>
    </p:spTree>
    <p:extLst>
      <p:ext uri="{BB962C8B-B14F-4D97-AF65-F5344CB8AC3E}">
        <p14:creationId xmlns:p14="http://schemas.microsoft.com/office/powerpoint/2010/main" val="423764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0" y="0"/>
            <a:ext cx="12192000" cy="6858000"/>
          </a:xfrm>
        </p:spPr>
        <p:txBody>
          <a:bodyPr/>
          <a:lstStyle/>
          <a:p>
            <a:endParaRPr lang="en-US" dirty="0"/>
          </a:p>
        </p:txBody>
      </p:sp>
    </p:spTree>
    <p:extLst>
      <p:ext uri="{BB962C8B-B14F-4D97-AF65-F5344CB8AC3E}">
        <p14:creationId xmlns:p14="http://schemas.microsoft.com/office/powerpoint/2010/main" val="31251829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p:spPr>
        <p:txBody>
          <a:bodyPr/>
          <a:lstStyle/>
          <a:p>
            <a:endParaRPr lang="en-US" dirty="0"/>
          </a:p>
        </p:txBody>
      </p:sp>
    </p:spTree>
    <p:extLst>
      <p:ext uri="{BB962C8B-B14F-4D97-AF65-F5344CB8AC3E}">
        <p14:creationId xmlns:p14="http://schemas.microsoft.com/office/powerpoint/2010/main" val="211060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438150" y="457200"/>
            <a:ext cx="11315700" cy="5943600"/>
          </a:xfrm>
        </p:spPr>
        <p:txBody>
          <a:bodyPr/>
          <a:lstStyle/>
          <a:p>
            <a:endParaRPr lang="en-US" dirty="0"/>
          </a:p>
        </p:txBody>
      </p:sp>
    </p:spTree>
    <p:extLst>
      <p:ext uri="{BB962C8B-B14F-4D97-AF65-F5344CB8AC3E}">
        <p14:creationId xmlns:p14="http://schemas.microsoft.com/office/powerpoint/2010/main" val="8798379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5734050" cy="6858000"/>
          </a:xfrm>
          <a:custGeom>
            <a:avLst/>
            <a:gdLst>
              <a:gd name="connsiteX0" fmla="*/ 0 w 5734050"/>
              <a:gd name="connsiteY0" fmla="*/ 0 h 6858000"/>
              <a:gd name="connsiteX1" fmla="*/ 5734050 w 5734050"/>
              <a:gd name="connsiteY1" fmla="*/ 0 h 6858000"/>
              <a:gd name="connsiteX2" fmla="*/ 5734050 w 5734050"/>
              <a:gd name="connsiteY2" fmla="*/ 6858000 h 6858000"/>
              <a:gd name="connsiteX3" fmla="*/ 0 w 5734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34050" h="6858000">
                <a:moveTo>
                  <a:pt x="0" y="0"/>
                </a:moveTo>
                <a:lnTo>
                  <a:pt x="5734050" y="0"/>
                </a:lnTo>
                <a:lnTo>
                  <a:pt x="5734050" y="6858000"/>
                </a:lnTo>
                <a:lnTo>
                  <a:pt x="0" y="6858000"/>
                </a:lnTo>
                <a:close/>
              </a:path>
            </a:pathLst>
          </a:custGeom>
        </p:spPr>
        <p:txBody>
          <a:bodyPr wrap="square">
            <a:noAutofit/>
          </a:bodyPr>
          <a:lstStyle/>
          <a:p>
            <a:endParaRPr lang="en-US" dirty="0"/>
          </a:p>
        </p:txBody>
      </p:sp>
    </p:spTree>
    <p:extLst>
      <p:ext uri="{BB962C8B-B14F-4D97-AF65-F5344CB8AC3E}">
        <p14:creationId xmlns:p14="http://schemas.microsoft.com/office/powerpoint/2010/main" val="475299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314950" y="0"/>
            <a:ext cx="6877050" cy="6858000"/>
          </a:xfrm>
          <a:custGeom>
            <a:avLst/>
            <a:gdLst>
              <a:gd name="connsiteX0" fmla="*/ 0 w 6877050"/>
              <a:gd name="connsiteY0" fmla="*/ 0 h 6858000"/>
              <a:gd name="connsiteX1" fmla="*/ 6877050 w 6877050"/>
              <a:gd name="connsiteY1" fmla="*/ 0 h 6858000"/>
              <a:gd name="connsiteX2" fmla="*/ 6877050 w 6877050"/>
              <a:gd name="connsiteY2" fmla="*/ 6858000 h 6858000"/>
              <a:gd name="connsiteX3" fmla="*/ 0 w 687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77050" h="6858000">
                <a:moveTo>
                  <a:pt x="0" y="0"/>
                </a:moveTo>
                <a:lnTo>
                  <a:pt x="6877050" y="0"/>
                </a:lnTo>
                <a:lnTo>
                  <a:pt x="6877050" y="6858000"/>
                </a:lnTo>
                <a:lnTo>
                  <a:pt x="0" y="6858000"/>
                </a:lnTo>
                <a:close/>
              </a:path>
            </a:pathLst>
          </a:custGeom>
        </p:spPr>
        <p:txBody>
          <a:bodyPr wrap="square">
            <a:noAutofit/>
          </a:bodyPr>
          <a:lstStyle/>
          <a:p>
            <a:endParaRPr lang="en-US" dirty="0"/>
          </a:p>
        </p:txBody>
      </p:sp>
    </p:spTree>
    <p:extLst>
      <p:ext uri="{BB962C8B-B14F-4D97-AF65-F5344CB8AC3E}">
        <p14:creationId xmlns:p14="http://schemas.microsoft.com/office/powerpoint/2010/main" val="16033743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870857"/>
            <a:ext cx="12192000" cy="5065486"/>
          </a:xfrm>
          <a:custGeom>
            <a:avLst/>
            <a:gdLst>
              <a:gd name="connsiteX0" fmla="*/ 0 w 12192000"/>
              <a:gd name="connsiteY0" fmla="*/ 0 h 5065486"/>
              <a:gd name="connsiteX1" fmla="*/ 12192000 w 12192000"/>
              <a:gd name="connsiteY1" fmla="*/ 0 h 5065486"/>
              <a:gd name="connsiteX2" fmla="*/ 12192000 w 12192000"/>
              <a:gd name="connsiteY2" fmla="*/ 5065486 h 5065486"/>
              <a:gd name="connsiteX3" fmla="*/ 0 w 12192000"/>
              <a:gd name="connsiteY3" fmla="*/ 5065486 h 5065486"/>
            </a:gdLst>
            <a:ahLst/>
            <a:cxnLst>
              <a:cxn ang="0">
                <a:pos x="connsiteX0" y="connsiteY0"/>
              </a:cxn>
              <a:cxn ang="0">
                <a:pos x="connsiteX1" y="connsiteY1"/>
              </a:cxn>
              <a:cxn ang="0">
                <a:pos x="connsiteX2" y="connsiteY2"/>
              </a:cxn>
              <a:cxn ang="0">
                <a:pos x="connsiteX3" y="connsiteY3"/>
              </a:cxn>
            </a:cxnLst>
            <a:rect l="l" t="t" r="r" b="b"/>
            <a:pathLst>
              <a:path w="12192000" h="5065486">
                <a:moveTo>
                  <a:pt x="0" y="0"/>
                </a:moveTo>
                <a:lnTo>
                  <a:pt x="12192000" y="0"/>
                </a:lnTo>
                <a:lnTo>
                  <a:pt x="12192000" y="5065486"/>
                </a:lnTo>
                <a:lnTo>
                  <a:pt x="0" y="5065486"/>
                </a:lnTo>
                <a:close/>
              </a:path>
            </a:pathLst>
          </a:custGeom>
        </p:spPr>
        <p:txBody>
          <a:bodyPr wrap="square">
            <a:noAutofit/>
          </a:bodyPr>
          <a:lstStyle/>
          <a:p>
            <a:endParaRPr lang="en-US" dirty="0"/>
          </a:p>
        </p:txBody>
      </p:sp>
    </p:spTree>
    <p:extLst>
      <p:ext uri="{BB962C8B-B14F-4D97-AF65-F5344CB8AC3E}">
        <p14:creationId xmlns:p14="http://schemas.microsoft.com/office/powerpoint/2010/main" val="5062468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5029200" y="-2"/>
            <a:ext cx="7162800" cy="6858002"/>
          </a:xfrm>
          <a:custGeom>
            <a:avLst/>
            <a:gdLst>
              <a:gd name="connsiteX0" fmla="*/ 4593886 w 7162800"/>
              <a:gd name="connsiteY0" fmla="*/ 3105 h 6858002"/>
              <a:gd name="connsiteX1" fmla="*/ 6929140 w 7162800"/>
              <a:gd name="connsiteY1" fmla="*/ 3105 h 6858002"/>
              <a:gd name="connsiteX2" fmla="*/ 2176791 w 7162800"/>
              <a:gd name="connsiteY2" fmla="*/ 4553228 h 6858002"/>
              <a:gd name="connsiteX3" fmla="*/ 2176791 w 7162800"/>
              <a:gd name="connsiteY3" fmla="*/ 2317346 h 6858002"/>
              <a:gd name="connsiteX4" fmla="*/ 7162800 w 7162800"/>
              <a:gd name="connsiteY4" fmla="*/ 0 h 6858002"/>
              <a:gd name="connsiteX5" fmla="*/ 7162800 w 7162800"/>
              <a:gd name="connsiteY5" fmla="*/ 6858002 h 6858002"/>
              <a:gd name="connsiteX6" fmla="*/ 0 w 7162800"/>
              <a:gd name="connsiteY6"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2800" h="6858002">
                <a:moveTo>
                  <a:pt x="4593886" y="3105"/>
                </a:moveTo>
                <a:lnTo>
                  <a:pt x="6929140" y="3105"/>
                </a:lnTo>
                <a:lnTo>
                  <a:pt x="2176791" y="4553228"/>
                </a:lnTo>
                <a:lnTo>
                  <a:pt x="2176791" y="2317346"/>
                </a:lnTo>
                <a:close/>
                <a:moveTo>
                  <a:pt x="7162800" y="0"/>
                </a:moveTo>
                <a:lnTo>
                  <a:pt x="7162800" y="6858002"/>
                </a:lnTo>
                <a:lnTo>
                  <a:pt x="0" y="6858002"/>
                </a:lnTo>
                <a:close/>
              </a:path>
            </a:pathLst>
          </a:custGeom>
        </p:spPr>
        <p:txBody>
          <a:bodyPr wrap="square">
            <a:noAutofit/>
          </a:bodyPr>
          <a:lstStyle/>
          <a:p>
            <a:endParaRPr lang="en-US" dirty="0"/>
          </a:p>
        </p:txBody>
      </p:sp>
    </p:spTree>
    <p:extLst>
      <p:ext uri="{BB962C8B-B14F-4D97-AF65-F5344CB8AC3E}">
        <p14:creationId xmlns:p14="http://schemas.microsoft.com/office/powerpoint/2010/main" val="1035480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39F82-D24D-4467-8032-C15104CA93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A2E169-C0AD-4CDD-BBB1-406EA565D5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32C321-7C8D-4931-B02A-0219182331D7}"/>
              </a:ext>
            </a:extLst>
          </p:cNvPr>
          <p:cNvSpPr>
            <a:spLocks noGrp="1"/>
          </p:cNvSpPr>
          <p:nvPr>
            <p:ph type="dt" sz="half" idx="10"/>
          </p:nvPr>
        </p:nvSpPr>
        <p:spPr/>
        <p:txBody>
          <a:bodyPr/>
          <a:lstStyle/>
          <a:p>
            <a:fld id="{88DFCC43-8859-44A0-ADBE-19D7ED44E147}" type="datetimeFigureOut">
              <a:rPr lang="en-US" smtClean="0"/>
              <a:t>11/29/2024</a:t>
            </a:fld>
            <a:endParaRPr lang="en-US"/>
          </a:p>
        </p:txBody>
      </p:sp>
      <p:sp>
        <p:nvSpPr>
          <p:cNvPr id="5" name="Footer Placeholder 4">
            <a:extLst>
              <a:ext uri="{FF2B5EF4-FFF2-40B4-BE49-F238E27FC236}">
                <a16:creationId xmlns:a16="http://schemas.microsoft.com/office/drawing/2014/main" id="{C0B6EC70-6946-4B3A-9049-3A2616421C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69B860-764E-4FED-9950-429F517D8A7F}"/>
              </a:ext>
            </a:extLst>
          </p:cNvPr>
          <p:cNvSpPr>
            <a:spLocks noGrp="1"/>
          </p:cNvSpPr>
          <p:nvPr>
            <p:ph type="sldNum" sz="quarter" idx="12"/>
          </p:nvPr>
        </p:nvSpPr>
        <p:spPr/>
        <p:txBody>
          <a:bodyPr/>
          <a:lstStyle/>
          <a:p>
            <a:fld id="{AE3084EA-D74C-4A6C-A2A0-8D9C1CE71E8D}" type="slidenum">
              <a:rPr lang="en-US" smtClean="0"/>
              <a:t>‹#›</a:t>
            </a:fld>
            <a:endParaRPr lang="en-US"/>
          </a:p>
        </p:txBody>
      </p:sp>
    </p:spTree>
    <p:extLst>
      <p:ext uri="{BB962C8B-B14F-4D97-AF65-F5344CB8AC3E}">
        <p14:creationId xmlns:p14="http://schemas.microsoft.com/office/powerpoint/2010/main" val="112727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58574" y="0"/>
            <a:ext cx="7733426" cy="6698436"/>
          </a:xfrm>
          <a:custGeom>
            <a:avLst/>
            <a:gdLst>
              <a:gd name="connsiteX0" fmla="*/ 3405967 w 7733426"/>
              <a:gd name="connsiteY0" fmla="*/ 0 h 6698436"/>
              <a:gd name="connsiteX1" fmla="*/ 7733426 w 7733426"/>
              <a:gd name="connsiteY1" fmla="*/ 0 h 6698436"/>
              <a:gd name="connsiteX2" fmla="*/ 0 w 7733426"/>
              <a:gd name="connsiteY2" fmla="*/ 6698436 h 6698436"/>
              <a:gd name="connsiteX3" fmla="*/ 0 w 7733426"/>
              <a:gd name="connsiteY3" fmla="*/ 2950135 h 6698436"/>
            </a:gdLst>
            <a:ahLst/>
            <a:cxnLst>
              <a:cxn ang="0">
                <a:pos x="connsiteX0" y="connsiteY0"/>
              </a:cxn>
              <a:cxn ang="0">
                <a:pos x="connsiteX1" y="connsiteY1"/>
              </a:cxn>
              <a:cxn ang="0">
                <a:pos x="connsiteX2" y="connsiteY2"/>
              </a:cxn>
              <a:cxn ang="0">
                <a:pos x="connsiteX3" y="connsiteY3"/>
              </a:cxn>
            </a:cxnLst>
            <a:rect l="l" t="t" r="r" b="b"/>
            <a:pathLst>
              <a:path w="7733426" h="6698436">
                <a:moveTo>
                  <a:pt x="3405967" y="0"/>
                </a:moveTo>
                <a:lnTo>
                  <a:pt x="7733426" y="0"/>
                </a:lnTo>
                <a:lnTo>
                  <a:pt x="0" y="6698436"/>
                </a:lnTo>
                <a:lnTo>
                  <a:pt x="0" y="2950135"/>
                </a:lnTo>
                <a:close/>
              </a:path>
            </a:pathLst>
          </a:custGeom>
        </p:spPr>
        <p:txBody>
          <a:bodyPr wrap="square">
            <a:noAutofit/>
          </a:bodyPr>
          <a:lstStyle/>
          <a:p>
            <a:endParaRPr lang="en-US" dirty="0"/>
          </a:p>
        </p:txBody>
      </p:sp>
    </p:spTree>
    <p:extLst>
      <p:ext uri="{BB962C8B-B14F-4D97-AF65-F5344CB8AC3E}">
        <p14:creationId xmlns:p14="http://schemas.microsoft.com/office/powerpoint/2010/main" val="34398863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1"/>
            <a:ext cx="12172951" cy="6858001"/>
          </a:xfrm>
          <a:custGeom>
            <a:avLst/>
            <a:gdLst>
              <a:gd name="connsiteX0" fmla="*/ 0 w 12172951"/>
              <a:gd name="connsiteY0" fmla="*/ 0 h 6858001"/>
              <a:gd name="connsiteX1" fmla="*/ 4086577 w 12172951"/>
              <a:gd name="connsiteY1" fmla="*/ 0 h 6858001"/>
              <a:gd name="connsiteX2" fmla="*/ 4086577 w 12172951"/>
              <a:gd name="connsiteY2" fmla="*/ 1 h 6858001"/>
              <a:gd name="connsiteX3" fmla="*/ 12172951 w 12172951"/>
              <a:gd name="connsiteY3" fmla="*/ 1 h 6858001"/>
              <a:gd name="connsiteX4" fmla="*/ 9486901 w 12172951"/>
              <a:gd name="connsiteY4" fmla="*/ 2272668 h 6858001"/>
              <a:gd name="connsiteX5" fmla="*/ 9486900 w 12172951"/>
              <a:gd name="connsiteY5" fmla="*/ 2272669 h 6858001"/>
              <a:gd name="connsiteX6" fmla="*/ 4086577 w 12172951"/>
              <a:gd name="connsiteY6" fmla="*/ 6841884 h 6858001"/>
              <a:gd name="connsiteX7" fmla="*/ 4086577 w 12172951"/>
              <a:gd name="connsiteY7" fmla="*/ 6857999 h 6858001"/>
              <a:gd name="connsiteX8" fmla="*/ 4086578 w 12172951"/>
              <a:gd name="connsiteY8" fmla="*/ 6857998 h 6858001"/>
              <a:gd name="connsiteX9" fmla="*/ 4086578 w 12172951"/>
              <a:gd name="connsiteY9" fmla="*/ 6858000 h 6858001"/>
              <a:gd name="connsiteX10" fmla="*/ 4067530 w 12172951"/>
              <a:gd name="connsiteY10" fmla="*/ 6858000 h 6858001"/>
              <a:gd name="connsiteX11" fmla="*/ 4067529 w 12172951"/>
              <a:gd name="connsiteY11" fmla="*/ 6858001 h 6858001"/>
              <a:gd name="connsiteX12" fmla="*/ 4067529 w 12172951"/>
              <a:gd name="connsiteY12" fmla="*/ 6858000 h 6858001"/>
              <a:gd name="connsiteX13" fmla="*/ 0 w 12172951"/>
              <a:gd name="connsiteY13"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72951" h="6858001">
                <a:moveTo>
                  <a:pt x="0" y="0"/>
                </a:moveTo>
                <a:lnTo>
                  <a:pt x="4086577" y="0"/>
                </a:lnTo>
                <a:lnTo>
                  <a:pt x="4086577" y="1"/>
                </a:lnTo>
                <a:lnTo>
                  <a:pt x="12172951" y="1"/>
                </a:lnTo>
                <a:lnTo>
                  <a:pt x="9486901" y="2272668"/>
                </a:lnTo>
                <a:lnTo>
                  <a:pt x="9486900" y="2272669"/>
                </a:lnTo>
                <a:lnTo>
                  <a:pt x="4086577" y="6841884"/>
                </a:lnTo>
                <a:lnTo>
                  <a:pt x="4086577" y="6857999"/>
                </a:lnTo>
                <a:lnTo>
                  <a:pt x="4086578" y="6857998"/>
                </a:lnTo>
                <a:lnTo>
                  <a:pt x="4086578" y="6858000"/>
                </a:lnTo>
                <a:lnTo>
                  <a:pt x="4067530" y="6858000"/>
                </a:lnTo>
                <a:lnTo>
                  <a:pt x="4067529" y="6858001"/>
                </a:lnTo>
                <a:lnTo>
                  <a:pt x="4067529" y="6858000"/>
                </a:lnTo>
                <a:lnTo>
                  <a:pt x="0" y="6858000"/>
                </a:lnTo>
                <a:close/>
              </a:path>
            </a:pathLst>
          </a:custGeom>
        </p:spPr>
        <p:txBody>
          <a:bodyPr wrap="square">
            <a:noAutofit/>
          </a:bodyPr>
          <a:lstStyle/>
          <a:p>
            <a:endParaRPr lang="en-US" dirty="0"/>
          </a:p>
        </p:txBody>
      </p:sp>
    </p:spTree>
    <p:extLst>
      <p:ext uri="{BB962C8B-B14F-4D97-AF65-F5344CB8AC3E}">
        <p14:creationId xmlns:p14="http://schemas.microsoft.com/office/powerpoint/2010/main" val="9236722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2" name="Picture Placeholder 21"/>
          <p:cNvSpPr>
            <a:spLocks noGrp="1"/>
          </p:cNvSpPr>
          <p:nvPr>
            <p:ph type="pic" sz="quarter" idx="10"/>
          </p:nvPr>
        </p:nvSpPr>
        <p:spPr>
          <a:xfrm>
            <a:off x="1248126" y="513894"/>
            <a:ext cx="10204397" cy="5905957"/>
          </a:xfrm>
          <a:custGeom>
            <a:avLst/>
            <a:gdLst>
              <a:gd name="connsiteX0" fmla="*/ 3321987 w 10204397"/>
              <a:gd name="connsiteY0" fmla="*/ 0 h 5905957"/>
              <a:gd name="connsiteX1" fmla="*/ 10204397 w 10204397"/>
              <a:gd name="connsiteY1" fmla="*/ 0 h 5905957"/>
              <a:gd name="connsiteX2" fmla="*/ 10204397 w 10204397"/>
              <a:gd name="connsiteY2" fmla="*/ 3781608 h 5905957"/>
              <a:gd name="connsiteX3" fmla="*/ 10204395 w 10204397"/>
              <a:gd name="connsiteY3" fmla="*/ 3781610 h 5905957"/>
              <a:gd name="connsiteX4" fmla="*/ 10204395 w 10204397"/>
              <a:gd name="connsiteY4" fmla="*/ 3756846 h 5905957"/>
              <a:gd name="connsiteX5" fmla="*/ 7774714 w 10204397"/>
              <a:gd name="connsiteY5" fmla="*/ 5905957 h 5905957"/>
              <a:gd name="connsiteX6" fmla="*/ 0 w 10204397"/>
              <a:gd name="connsiteY6" fmla="*/ 5905957 h 5905957"/>
              <a:gd name="connsiteX7" fmla="*/ 0 w 10204397"/>
              <a:gd name="connsiteY7" fmla="*/ 2926409 h 5905957"/>
              <a:gd name="connsiteX8" fmla="*/ 1690741 w 10204397"/>
              <a:gd name="connsiteY8" fmla="*/ 1430909 h 5905957"/>
              <a:gd name="connsiteX9" fmla="*/ 1694368 w 10204397"/>
              <a:gd name="connsiteY9" fmla="*/ 1435023 h 590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04397" h="5905957">
                <a:moveTo>
                  <a:pt x="3321987" y="0"/>
                </a:moveTo>
                <a:lnTo>
                  <a:pt x="10204397" y="0"/>
                </a:lnTo>
                <a:lnTo>
                  <a:pt x="10204397" y="3781608"/>
                </a:lnTo>
                <a:lnTo>
                  <a:pt x="10204395" y="3781610"/>
                </a:lnTo>
                <a:lnTo>
                  <a:pt x="10204395" y="3756846"/>
                </a:lnTo>
                <a:lnTo>
                  <a:pt x="7774714" y="5905957"/>
                </a:lnTo>
                <a:lnTo>
                  <a:pt x="0" y="5905957"/>
                </a:lnTo>
                <a:lnTo>
                  <a:pt x="0" y="2926409"/>
                </a:lnTo>
                <a:lnTo>
                  <a:pt x="1690741" y="1430909"/>
                </a:lnTo>
                <a:lnTo>
                  <a:pt x="1694368" y="1435023"/>
                </a:lnTo>
                <a:close/>
              </a:path>
            </a:pathLst>
          </a:custGeom>
        </p:spPr>
        <p:txBody>
          <a:bodyPr wrap="square">
            <a:noAutofit/>
          </a:bodyPr>
          <a:lstStyle/>
          <a:p>
            <a:endParaRPr lang="en-US"/>
          </a:p>
        </p:txBody>
      </p:sp>
    </p:spTree>
    <p:extLst>
      <p:ext uri="{BB962C8B-B14F-4D97-AF65-F5344CB8AC3E}">
        <p14:creationId xmlns:p14="http://schemas.microsoft.com/office/powerpoint/2010/main" val="6704270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2039076" y="2567850"/>
            <a:ext cx="10152924" cy="4290149"/>
          </a:xfrm>
          <a:custGeom>
            <a:avLst/>
            <a:gdLst>
              <a:gd name="connsiteX0" fmla="*/ 4060877 w 10152924"/>
              <a:gd name="connsiteY0" fmla="*/ 0 h 4290149"/>
              <a:gd name="connsiteX1" fmla="*/ 10152924 w 10152924"/>
              <a:gd name="connsiteY1" fmla="*/ 0 h 4290149"/>
              <a:gd name="connsiteX2" fmla="*/ 10152924 w 10152924"/>
              <a:gd name="connsiteY2" fmla="*/ 4290149 h 4290149"/>
              <a:gd name="connsiteX3" fmla="*/ 0 w 10152924"/>
              <a:gd name="connsiteY3" fmla="*/ 4290149 h 4290149"/>
            </a:gdLst>
            <a:ahLst/>
            <a:cxnLst>
              <a:cxn ang="0">
                <a:pos x="connsiteX0" y="connsiteY0"/>
              </a:cxn>
              <a:cxn ang="0">
                <a:pos x="connsiteX1" y="connsiteY1"/>
              </a:cxn>
              <a:cxn ang="0">
                <a:pos x="connsiteX2" y="connsiteY2"/>
              </a:cxn>
              <a:cxn ang="0">
                <a:pos x="connsiteX3" y="connsiteY3"/>
              </a:cxn>
            </a:cxnLst>
            <a:rect l="l" t="t" r="r" b="b"/>
            <a:pathLst>
              <a:path w="10152924" h="4290149">
                <a:moveTo>
                  <a:pt x="4060877" y="0"/>
                </a:moveTo>
                <a:lnTo>
                  <a:pt x="10152924" y="0"/>
                </a:lnTo>
                <a:lnTo>
                  <a:pt x="10152924" y="4290149"/>
                </a:lnTo>
                <a:lnTo>
                  <a:pt x="0" y="4290149"/>
                </a:lnTo>
                <a:close/>
              </a:path>
            </a:pathLst>
          </a:custGeom>
        </p:spPr>
        <p:txBody>
          <a:bodyPr wrap="square">
            <a:noAutofit/>
          </a:bodyPr>
          <a:lstStyle/>
          <a:p>
            <a:endParaRPr lang="en-US"/>
          </a:p>
        </p:txBody>
      </p:sp>
    </p:spTree>
    <p:extLst>
      <p:ext uri="{BB962C8B-B14F-4D97-AF65-F5344CB8AC3E}">
        <p14:creationId xmlns:p14="http://schemas.microsoft.com/office/powerpoint/2010/main" val="22292283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1414464" y="3998314"/>
            <a:ext cx="2576813" cy="1810713"/>
          </a:xfrm>
          <a:custGeom>
            <a:avLst/>
            <a:gdLst>
              <a:gd name="connsiteX0" fmla="*/ 452678 w 2576813"/>
              <a:gd name="connsiteY0" fmla="*/ 0 h 1810713"/>
              <a:gd name="connsiteX1" fmla="*/ 2576813 w 2576813"/>
              <a:gd name="connsiteY1" fmla="*/ 0 h 1810713"/>
              <a:gd name="connsiteX2" fmla="*/ 2124135 w 2576813"/>
              <a:gd name="connsiteY2" fmla="*/ 1810713 h 1810713"/>
              <a:gd name="connsiteX3" fmla="*/ 0 w 2576813"/>
              <a:gd name="connsiteY3" fmla="*/ 1810713 h 1810713"/>
            </a:gdLst>
            <a:ahLst/>
            <a:cxnLst>
              <a:cxn ang="0">
                <a:pos x="connsiteX0" y="connsiteY0"/>
              </a:cxn>
              <a:cxn ang="0">
                <a:pos x="connsiteX1" y="connsiteY1"/>
              </a:cxn>
              <a:cxn ang="0">
                <a:pos x="connsiteX2" y="connsiteY2"/>
              </a:cxn>
              <a:cxn ang="0">
                <a:pos x="connsiteX3" y="connsiteY3"/>
              </a:cxn>
            </a:cxnLst>
            <a:rect l="l" t="t" r="r" b="b"/>
            <a:pathLst>
              <a:path w="2576813" h="1810713">
                <a:moveTo>
                  <a:pt x="452678" y="0"/>
                </a:moveTo>
                <a:lnTo>
                  <a:pt x="2576813" y="0"/>
                </a:lnTo>
                <a:lnTo>
                  <a:pt x="2124135" y="1810713"/>
                </a:lnTo>
                <a:lnTo>
                  <a:pt x="0" y="1810713"/>
                </a:lnTo>
                <a:close/>
              </a:path>
            </a:pathLst>
          </a:custGeom>
        </p:spPr>
        <p:txBody>
          <a:bodyPr wrap="square">
            <a:noAutofit/>
          </a:bodyPr>
          <a:lstStyle/>
          <a:p>
            <a:endParaRPr lang="en-US"/>
          </a:p>
        </p:txBody>
      </p:sp>
      <p:sp>
        <p:nvSpPr>
          <p:cNvPr id="14" name="Picture Placeholder 13"/>
          <p:cNvSpPr>
            <a:spLocks noGrp="1"/>
          </p:cNvSpPr>
          <p:nvPr>
            <p:ph type="pic" sz="quarter" idx="11"/>
          </p:nvPr>
        </p:nvSpPr>
        <p:spPr>
          <a:xfrm>
            <a:off x="3676650" y="3998315"/>
            <a:ext cx="2576713" cy="1810713"/>
          </a:xfrm>
          <a:custGeom>
            <a:avLst/>
            <a:gdLst>
              <a:gd name="connsiteX0" fmla="*/ 452578 w 2576713"/>
              <a:gd name="connsiteY0" fmla="*/ 0 h 1810713"/>
              <a:gd name="connsiteX1" fmla="*/ 2576713 w 2576713"/>
              <a:gd name="connsiteY1" fmla="*/ 0 h 1810713"/>
              <a:gd name="connsiteX2" fmla="*/ 2124035 w 2576713"/>
              <a:gd name="connsiteY2" fmla="*/ 1810713 h 1810713"/>
              <a:gd name="connsiteX3" fmla="*/ 0 w 2576713"/>
              <a:gd name="connsiteY3" fmla="*/ 1810713 h 1810713"/>
              <a:gd name="connsiteX4" fmla="*/ 0 w 2576713"/>
              <a:gd name="connsiteY4" fmla="*/ 1810313 h 181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713" h="1810713">
                <a:moveTo>
                  <a:pt x="452578" y="0"/>
                </a:moveTo>
                <a:lnTo>
                  <a:pt x="2576713" y="0"/>
                </a:lnTo>
                <a:lnTo>
                  <a:pt x="2124035" y="1810713"/>
                </a:lnTo>
                <a:lnTo>
                  <a:pt x="0" y="1810713"/>
                </a:lnTo>
                <a:lnTo>
                  <a:pt x="0" y="1810313"/>
                </a:lnTo>
                <a:close/>
              </a:path>
            </a:pathLst>
          </a:custGeom>
        </p:spPr>
        <p:txBody>
          <a:bodyPr wrap="square">
            <a:noAutofit/>
          </a:bodyPr>
          <a:lstStyle/>
          <a:p>
            <a:endParaRPr lang="en-US"/>
          </a:p>
        </p:txBody>
      </p:sp>
      <p:sp>
        <p:nvSpPr>
          <p:cNvPr id="17" name="Picture Placeholder 16"/>
          <p:cNvSpPr>
            <a:spLocks noGrp="1"/>
          </p:cNvSpPr>
          <p:nvPr>
            <p:ph type="pic" sz="quarter" idx="12"/>
          </p:nvPr>
        </p:nvSpPr>
        <p:spPr>
          <a:xfrm>
            <a:off x="8200726" y="3998315"/>
            <a:ext cx="2576813" cy="1810713"/>
          </a:xfrm>
          <a:custGeom>
            <a:avLst/>
            <a:gdLst>
              <a:gd name="connsiteX0" fmla="*/ 452678 w 2576813"/>
              <a:gd name="connsiteY0" fmla="*/ 0 h 1810713"/>
              <a:gd name="connsiteX1" fmla="*/ 2576813 w 2576813"/>
              <a:gd name="connsiteY1" fmla="*/ 0 h 1810713"/>
              <a:gd name="connsiteX2" fmla="*/ 2124135 w 2576813"/>
              <a:gd name="connsiteY2" fmla="*/ 1810713 h 1810713"/>
              <a:gd name="connsiteX3" fmla="*/ 0 w 2576813"/>
              <a:gd name="connsiteY3" fmla="*/ 1810713 h 1810713"/>
            </a:gdLst>
            <a:ahLst/>
            <a:cxnLst>
              <a:cxn ang="0">
                <a:pos x="connsiteX0" y="connsiteY0"/>
              </a:cxn>
              <a:cxn ang="0">
                <a:pos x="connsiteX1" y="connsiteY1"/>
              </a:cxn>
              <a:cxn ang="0">
                <a:pos x="connsiteX2" y="connsiteY2"/>
              </a:cxn>
              <a:cxn ang="0">
                <a:pos x="connsiteX3" y="connsiteY3"/>
              </a:cxn>
            </a:cxnLst>
            <a:rect l="l" t="t" r="r" b="b"/>
            <a:pathLst>
              <a:path w="2576813" h="1810713">
                <a:moveTo>
                  <a:pt x="452678" y="0"/>
                </a:moveTo>
                <a:lnTo>
                  <a:pt x="2576813" y="0"/>
                </a:lnTo>
                <a:lnTo>
                  <a:pt x="2124135" y="1810713"/>
                </a:lnTo>
                <a:lnTo>
                  <a:pt x="0" y="1810713"/>
                </a:lnTo>
                <a:close/>
              </a:path>
            </a:pathLst>
          </a:custGeom>
        </p:spPr>
        <p:txBody>
          <a:bodyPr wrap="square">
            <a:noAutofit/>
          </a:bodyPr>
          <a:lstStyle/>
          <a:p>
            <a:endParaRPr lang="en-US"/>
          </a:p>
        </p:txBody>
      </p:sp>
    </p:spTree>
    <p:extLst>
      <p:ext uri="{BB962C8B-B14F-4D97-AF65-F5344CB8AC3E}">
        <p14:creationId xmlns:p14="http://schemas.microsoft.com/office/powerpoint/2010/main" val="12047466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2"/>
            <a:ext cx="12192000" cy="6858002"/>
          </a:xfrm>
          <a:custGeom>
            <a:avLst/>
            <a:gdLst>
              <a:gd name="connsiteX0" fmla="*/ 4113690 w 12192000"/>
              <a:gd name="connsiteY0" fmla="*/ 0 h 6858002"/>
              <a:gd name="connsiteX1" fmla="*/ 12192000 w 12192000"/>
              <a:gd name="connsiteY1" fmla="*/ 0 h 6858002"/>
              <a:gd name="connsiteX2" fmla="*/ 12192000 w 12192000"/>
              <a:gd name="connsiteY2" fmla="*/ 6858002 h 6858002"/>
              <a:gd name="connsiteX3" fmla="*/ 0 w 12192000"/>
              <a:gd name="connsiteY3" fmla="*/ 6858002 h 6858002"/>
              <a:gd name="connsiteX4" fmla="*/ 0 w 12192000"/>
              <a:gd name="connsiteY4" fmla="*/ 3536396 h 685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2">
                <a:moveTo>
                  <a:pt x="4113690" y="0"/>
                </a:moveTo>
                <a:lnTo>
                  <a:pt x="12192000" y="0"/>
                </a:lnTo>
                <a:lnTo>
                  <a:pt x="12192000" y="6858002"/>
                </a:lnTo>
                <a:lnTo>
                  <a:pt x="0" y="6858002"/>
                </a:lnTo>
                <a:lnTo>
                  <a:pt x="0" y="3536396"/>
                </a:lnTo>
                <a:close/>
              </a:path>
            </a:pathLst>
          </a:custGeom>
        </p:spPr>
        <p:txBody>
          <a:bodyPr wrap="square">
            <a:noAutofit/>
          </a:bodyPr>
          <a:lstStyle/>
          <a:p>
            <a:endParaRPr lang="en-US"/>
          </a:p>
        </p:txBody>
      </p:sp>
    </p:spTree>
    <p:extLst>
      <p:ext uri="{BB962C8B-B14F-4D97-AF65-F5344CB8AC3E}">
        <p14:creationId xmlns:p14="http://schemas.microsoft.com/office/powerpoint/2010/main" val="17855379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465323" y="-1"/>
            <a:ext cx="6726679" cy="6858000"/>
          </a:xfrm>
          <a:custGeom>
            <a:avLst/>
            <a:gdLst>
              <a:gd name="connsiteX0" fmla="*/ 1681670 w 6726679"/>
              <a:gd name="connsiteY0" fmla="*/ 0 h 6858000"/>
              <a:gd name="connsiteX1" fmla="*/ 6726679 w 6726679"/>
              <a:gd name="connsiteY1" fmla="*/ 0 h 6858000"/>
              <a:gd name="connsiteX2" fmla="*/ 5045009 w 6726679"/>
              <a:gd name="connsiteY2" fmla="*/ 6858000 h 6858000"/>
              <a:gd name="connsiteX3" fmla="*/ 0 w 672667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26679" h="6858000">
                <a:moveTo>
                  <a:pt x="1681670" y="0"/>
                </a:moveTo>
                <a:lnTo>
                  <a:pt x="6726679" y="0"/>
                </a:lnTo>
                <a:lnTo>
                  <a:pt x="5045009"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8565540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5153422" y="-2"/>
            <a:ext cx="4857750" cy="2647950"/>
          </a:xfrm>
          <a:custGeom>
            <a:avLst/>
            <a:gdLst>
              <a:gd name="connsiteX0" fmla="*/ 661988 w 4857750"/>
              <a:gd name="connsiteY0" fmla="*/ 0 h 2647950"/>
              <a:gd name="connsiteX1" fmla="*/ 4857750 w 4857750"/>
              <a:gd name="connsiteY1" fmla="*/ 0 h 2647950"/>
              <a:gd name="connsiteX2" fmla="*/ 4195763 w 4857750"/>
              <a:gd name="connsiteY2" fmla="*/ 2647950 h 2647950"/>
              <a:gd name="connsiteX3" fmla="*/ 0 w 4857750"/>
              <a:gd name="connsiteY3" fmla="*/ 2647950 h 2647950"/>
            </a:gdLst>
            <a:ahLst/>
            <a:cxnLst>
              <a:cxn ang="0">
                <a:pos x="connsiteX0" y="connsiteY0"/>
              </a:cxn>
              <a:cxn ang="0">
                <a:pos x="connsiteX1" y="connsiteY1"/>
              </a:cxn>
              <a:cxn ang="0">
                <a:pos x="connsiteX2" y="connsiteY2"/>
              </a:cxn>
              <a:cxn ang="0">
                <a:pos x="connsiteX3" y="connsiteY3"/>
              </a:cxn>
            </a:cxnLst>
            <a:rect l="l" t="t" r="r" b="b"/>
            <a:pathLst>
              <a:path w="4857750" h="2647950">
                <a:moveTo>
                  <a:pt x="661988" y="0"/>
                </a:moveTo>
                <a:lnTo>
                  <a:pt x="4857750" y="0"/>
                </a:lnTo>
                <a:lnTo>
                  <a:pt x="4195763" y="2647950"/>
                </a:lnTo>
                <a:lnTo>
                  <a:pt x="0" y="2647950"/>
                </a:lnTo>
                <a:close/>
              </a:path>
            </a:pathLst>
          </a:custGeom>
        </p:spPr>
        <p:txBody>
          <a:bodyPr wrap="square">
            <a:noAutofit/>
          </a:bodyPr>
          <a:lstStyle/>
          <a:p>
            <a:endParaRPr lang="en-US"/>
          </a:p>
        </p:txBody>
      </p:sp>
      <p:sp>
        <p:nvSpPr>
          <p:cNvPr id="13" name="Picture Placeholder 12"/>
          <p:cNvSpPr>
            <a:spLocks noGrp="1"/>
          </p:cNvSpPr>
          <p:nvPr>
            <p:ph type="pic" sz="quarter" idx="11"/>
          </p:nvPr>
        </p:nvSpPr>
        <p:spPr>
          <a:xfrm>
            <a:off x="6305550" y="2902430"/>
            <a:ext cx="5305822" cy="3555520"/>
          </a:xfrm>
          <a:custGeom>
            <a:avLst/>
            <a:gdLst>
              <a:gd name="connsiteX0" fmla="*/ 888880 w 5305822"/>
              <a:gd name="connsiteY0" fmla="*/ 0 h 3555520"/>
              <a:gd name="connsiteX1" fmla="*/ 5305822 w 5305822"/>
              <a:gd name="connsiteY1" fmla="*/ 0 h 3555520"/>
              <a:gd name="connsiteX2" fmla="*/ 4416942 w 5305822"/>
              <a:gd name="connsiteY2" fmla="*/ 3555520 h 3555520"/>
              <a:gd name="connsiteX3" fmla="*/ 0 w 5305822"/>
              <a:gd name="connsiteY3" fmla="*/ 3555520 h 3555520"/>
            </a:gdLst>
            <a:ahLst/>
            <a:cxnLst>
              <a:cxn ang="0">
                <a:pos x="connsiteX0" y="connsiteY0"/>
              </a:cxn>
              <a:cxn ang="0">
                <a:pos x="connsiteX1" y="connsiteY1"/>
              </a:cxn>
              <a:cxn ang="0">
                <a:pos x="connsiteX2" y="connsiteY2"/>
              </a:cxn>
              <a:cxn ang="0">
                <a:pos x="connsiteX3" y="connsiteY3"/>
              </a:cxn>
            </a:cxnLst>
            <a:rect l="l" t="t" r="r" b="b"/>
            <a:pathLst>
              <a:path w="5305822" h="3555520">
                <a:moveTo>
                  <a:pt x="888880" y="0"/>
                </a:moveTo>
                <a:lnTo>
                  <a:pt x="5305822" y="0"/>
                </a:lnTo>
                <a:lnTo>
                  <a:pt x="4416942" y="3555520"/>
                </a:lnTo>
                <a:lnTo>
                  <a:pt x="0" y="3555520"/>
                </a:lnTo>
                <a:close/>
              </a:path>
            </a:pathLst>
          </a:custGeom>
        </p:spPr>
        <p:txBody>
          <a:bodyPr wrap="square">
            <a:noAutofit/>
          </a:bodyPr>
          <a:lstStyle/>
          <a:p>
            <a:endParaRPr lang="en-US"/>
          </a:p>
        </p:txBody>
      </p:sp>
    </p:spTree>
    <p:extLst>
      <p:ext uri="{BB962C8B-B14F-4D97-AF65-F5344CB8AC3E}">
        <p14:creationId xmlns:p14="http://schemas.microsoft.com/office/powerpoint/2010/main" val="24859884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5948692" y="2242525"/>
            <a:ext cx="5773408" cy="2324100"/>
          </a:xfrm>
          <a:custGeom>
            <a:avLst/>
            <a:gdLst>
              <a:gd name="connsiteX0" fmla="*/ 581025 w 5773408"/>
              <a:gd name="connsiteY0" fmla="*/ 0 h 2324100"/>
              <a:gd name="connsiteX1" fmla="*/ 5773408 w 5773408"/>
              <a:gd name="connsiteY1" fmla="*/ 0 h 2324100"/>
              <a:gd name="connsiteX2" fmla="*/ 5192383 w 5773408"/>
              <a:gd name="connsiteY2" fmla="*/ 2324100 h 2324100"/>
              <a:gd name="connsiteX3" fmla="*/ 0 w 5773408"/>
              <a:gd name="connsiteY3" fmla="*/ 2324100 h 2324100"/>
            </a:gdLst>
            <a:ahLst/>
            <a:cxnLst>
              <a:cxn ang="0">
                <a:pos x="connsiteX0" y="connsiteY0"/>
              </a:cxn>
              <a:cxn ang="0">
                <a:pos x="connsiteX1" y="connsiteY1"/>
              </a:cxn>
              <a:cxn ang="0">
                <a:pos x="connsiteX2" y="connsiteY2"/>
              </a:cxn>
              <a:cxn ang="0">
                <a:pos x="connsiteX3" y="connsiteY3"/>
              </a:cxn>
            </a:cxnLst>
            <a:rect l="l" t="t" r="r" b="b"/>
            <a:pathLst>
              <a:path w="5773408" h="2324100">
                <a:moveTo>
                  <a:pt x="581025" y="0"/>
                </a:moveTo>
                <a:lnTo>
                  <a:pt x="5773408" y="0"/>
                </a:lnTo>
                <a:lnTo>
                  <a:pt x="5192383" y="2324100"/>
                </a:lnTo>
                <a:lnTo>
                  <a:pt x="0" y="2324100"/>
                </a:lnTo>
                <a:close/>
              </a:path>
            </a:pathLst>
          </a:custGeom>
        </p:spPr>
        <p:txBody>
          <a:bodyPr wrap="square">
            <a:noAutofit/>
          </a:bodyPr>
          <a:lstStyle/>
          <a:p>
            <a:endParaRPr lang="en-US"/>
          </a:p>
        </p:txBody>
      </p:sp>
      <p:sp>
        <p:nvSpPr>
          <p:cNvPr id="14" name="Picture Placeholder 13"/>
          <p:cNvSpPr>
            <a:spLocks noGrp="1"/>
          </p:cNvSpPr>
          <p:nvPr>
            <p:ph type="pic" sz="quarter" idx="11"/>
          </p:nvPr>
        </p:nvSpPr>
        <p:spPr>
          <a:xfrm>
            <a:off x="3148652" y="2883762"/>
            <a:ext cx="2813878" cy="2324100"/>
          </a:xfrm>
          <a:custGeom>
            <a:avLst/>
            <a:gdLst>
              <a:gd name="connsiteX0" fmla="*/ 581025 w 2813878"/>
              <a:gd name="connsiteY0" fmla="*/ 0 h 2324100"/>
              <a:gd name="connsiteX1" fmla="*/ 2813878 w 2813878"/>
              <a:gd name="connsiteY1" fmla="*/ 0 h 2324100"/>
              <a:gd name="connsiteX2" fmla="*/ 2232853 w 2813878"/>
              <a:gd name="connsiteY2" fmla="*/ 2324100 h 2324100"/>
              <a:gd name="connsiteX3" fmla="*/ 0 w 2813878"/>
              <a:gd name="connsiteY3" fmla="*/ 2324100 h 2324100"/>
            </a:gdLst>
            <a:ahLst/>
            <a:cxnLst>
              <a:cxn ang="0">
                <a:pos x="connsiteX0" y="connsiteY0"/>
              </a:cxn>
              <a:cxn ang="0">
                <a:pos x="connsiteX1" y="connsiteY1"/>
              </a:cxn>
              <a:cxn ang="0">
                <a:pos x="connsiteX2" y="connsiteY2"/>
              </a:cxn>
              <a:cxn ang="0">
                <a:pos x="connsiteX3" y="connsiteY3"/>
              </a:cxn>
            </a:cxnLst>
            <a:rect l="l" t="t" r="r" b="b"/>
            <a:pathLst>
              <a:path w="2813878" h="2324100">
                <a:moveTo>
                  <a:pt x="581025" y="0"/>
                </a:moveTo>
                <a:lnTo>
                  <a:pt x="2813878" y="0"/>
                </a:lnTo>
                <a:lnTo>
                  <a:pt x="2232853" y="2324100"/>
                </a:lnTo>
                <a:lnTo>
                  <a:pt x="0" y="2324100"/>
                </a:lnTo>
                <a:close/>
              </a:path>
            </a:pathLst>
          </a:custGeom>
        </p:spPr>
        <p:txBody>
          <a:bodyPr wrap="square">
            <a:noAutofit/>
          </a:bodyPr>
          <a:lstStyle/>
          <a:p>
            <a:endParaRPr lang="en-US"/>
          </a:p>
        </p:txBody>
      </p:sp>
    </p:spTree>
    <p:extLst>
      <p:ext uri="{BB962C8B-B14F-4D97-AF65-F5344CB8AC3E}">
        <p14:creationId xmlns:p14="http://schemas.microsoft.com/office/powerpoint/2010/main" val="16974038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6248399" y="3886200"/>
            <a:ext cx="5619751" cy="2647950"/>
          </a:xfrm>
          <a:custGeom>
            <a:avLst/>
            <a:gdLst>
              <a:gd name="connsiteX0" fmla="*/ 661988 w 5619751"/>
              <a:gd name="connsiteY0" fmla="*/ 0 h 2647950"/>
              <a:gd name="connsiteX1" fmla="*/ 5619751 w 5619751"/>
              <a:gd name="connsiteY1" fmla="*/ 0 h 2647950"/>
              <a:gd name="connsiteX2" fmla="*/ 4957764 w 5619751"/>
              <a:gd name="connsiteY2" fmla="*/ 2647950 h 2647950"/>
              <a:gd name="connsiteX3" fmla="*/ 0 w 5619751"/>
              <a:gd name="connsiteY3" fmla="*/ 2647950 h 2647950"/>
            </a:gdLst>
            <a:ahLst/>
            <a:cxnLst>
              <a:cxn ang="0">
                <a:pos x="connsiteX0" y="connsiteY0"/>
              </a:cxn>
              <a:cxn ang="0">
                <a:pos x="connsiteX1" y="connsiteY1"/>
              </a:cxn>
              <a:cxn ang="0">
                <a:pos x="connsiteX2" y="connsiteY2"/>
              </a:cxn>
              <a:cxn ang="0">
                <a:pos x="connsiteX3" y="connsiteY3"/>
              </a:cxn>
            </a:cxnLst>
            <a:rect l="l" t="t" r="r" b="b"/>
            <a:pathLst>
              <a:path w="5619751" h="2647950">
                <a:moveTo>
                  <a:pt x="661988" y="0"/>
                </a:moveTo>
                <a:lnTo>
                  <a:pt x="5619751" y="0"/>
                </a:lnTo>
                <a:lnTo>
                  <a:pt x="4957764" y="2647950"/>
                </a:lnTo>
                <a:lnTo>
                  <a:pt x="0" y="2647950"/>
                </a:lnTo>
                <a:close/>
              </a:path>
            </a:pathLst>
          </a:custGeom>
        </p:spPr>
        <p:txBody>
          <a:bodyPr wrap="square">
            <a:noAutofit/>
          </a:bodyPr>
          <a:lstStyle/>
          <a:p>
            <a:endParaRPr lang="en-US"/>
          </a:p>
        </p:txBody>
      </p:sp>
      <p:sp>
        <p:nvSpPr>
          <p:cNvPr id="14" name="Picture Placeholder 13"/>
          <p:cNvSpPr>
            <a:spLocks noGrp="1"/>
          </p:cNvSpPr>
          <p:nvPr>
            <p:ph type="pic" sz="quarter" idx="11"/>
          </p:nvPr>
        </p:nvSpPr>
        <p:spPr>
          <a:xfrm>
            <a:off x="3295651" y="3886200"/>
            <a:ext cx="3390899" cy="2647950"/>
          </a:xfrm>
          <a:custGeom>
            <a:avLst/>
            <a:gdLst>
              <a:gd name="connsiteX0" fmla="*/ 661987 w 3390899"/>
              <a:gd name="connsiteY0" fmla="*/ 0 h 2647950"/>
              <a:gd name="connsiteX1" fmla="*/ 3390899 w 3390899"/>
              <a:gd name="connsiteY1" fmla="*/ 0 h 2647950"/>
              <a:gd name="connsiteX2" fmla="*/ 2728912 w 3390899"/>
              <a:gd name="connsiteY2" fmla="*/ 2647950 h 2647950"/>
              <a:gd name="connsiteX3" fmla="*/ 0 w 3390899"/>
              <a:gd name="connsiteY3" fmla="*/ 2647950 h 2647950"/>
              <a:gd name="connsiteX4" fmla="*/ 0 w 3390899"/>
              <a:gd name="connsiteY4" fmla="*/ 2647946 h 2647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0899" h="2647950">
                <a:moveTo>
                  <a:pt x="661987" y="0"/>
                </a:moveTo>
                <a:lnTo>
                  <a:pt x="3390899" y="0"/>
                </a:lnTo>
                <a:lnTo>
                  <a:pt x="2728912" y="2647950"/>
                </a:lnTo>
                <a:lnTo>
                  <a:pt x="0" y="2647950"/>
                </a:lnTo>
                <a:lnTo>
                  <a:pt x="0" y="2647946"/>
                </a:lnTo>
                <a:close/>
              </a:path>
            </a:pathLst>
          </a:custGeom>
        </p:spPr>
        <p:txBody>
          <a:bodyPr wrap="square">
            <a:noAutofit/>
          </a:bodyPr>
          <a:lstStyle/>
          <a:p>
            <a:endParaRPr lang="en-US"/>
          </a:p>
        </p:txBody>
      </p:sp>
      <p:sp>
        <p:nvSpPr>
          <p:cNvPr id="17" name="Picture Placeholder 16"/>
          <p:cNvSpPr>
            <a:spLocks noGrp="1"/>
          </p:cNvSpPr>
          <p:nvPr>
            <p:ph type="pic" sz="quarter" idx="12"/>
          </p:nvPr>
        </p:nvSpPr>
        <p:spPr>
          <a:xfrm>
            <a:off x="342899" y="3886200"/>
            <a:ext cx="3390900" cy="2647950"/>
          </a:xfrm>
          <a:custGeom>
            <a:avLst/>
            <a:gdLst>
              <a:gd name="connsiteX0" fmla="*/ 661988 w 3390900"/>
              <a:gd name="connsiteY0" fmla="*/ 0 h 2647950"/>
              <a:gd name="connsiteX1" fmla="*/ 3390900 w 3390900"/>
              <a:gd name="connsiteY1" fmla="*/ 0 h 2647950"/>
              <a:gd name="connsiteX2" fmla="*/ 2728913 w 3390900"/>
              <a:gd name="connsiteY2" fmla="*/ 2647950 h 2647950"/>
              <a:gd name="connsiteX3" fmla="*/ 0 w 3390900"/>
              <a:gd name="connsiteY3" fmla="*/ 2647950 h 2647950"/>
            </a:gdLst>
            <a:ahLst/>
            <a:cxnLst>
              <a:cxn ang="0">
                <a:pos x="connsiteX0" y="connsiteY0"/>
              </a:cxn>
              <a:cxn ang="0">
                <a:pos x="connsiteX1" y="connsiteY1"/>
              </a:cxn>
              <a:cxn ang="0">
                <a:pos x="connsiteX2" y="connsiteY2"/>
              </a:cxn>
              <a:cxn ang="0">
                <a:pos x="connsiteX3" y="connsiteY3"/>
              </a:cxn>
            </a:cxnLst>
            <a:rect l="l" t="t" r="r" b="b"/>
            <a:pathLst>
              <a:path w="3390900" h="2647950">
                <a:moveTo>
                  <a:pt x="661988" y="0"/>
                </a:moveTo>
                <a:lnTo>
                  <a:pt x="3390900" y="0"/>
                </a:lnTo>
                <a:lnTo>
                  <a:pt x="2728913" y="2647950"/>
                </a:lnTo>
                <a:lnTo>
                  <a:pt x="0" y="2647950"/>
                </a:lnTo>
                <a:close/>
              </a:path>
            </a:pathLst>
          </a:custGeom>
        </p:spPr>
        <p:txBody>
          <a:bodyPr wrap="square">
            <a:noAutofit/>
          </a:bodyPr>
          <a:lstStyle/>
          <a:p>
            <a:endParaRPr lang="en-US"/>
          </a:p>
        </p:txBody>
      </p:sp>
    </p:spTree>
    <p:extLst>
      <p:ext uri="{BB962C8B-B14F-4D97-AF65-F5344CB8AC3E}">
        <p14:creationId xmlns:p14="http://schemas.microsoft.com/office/powerpoint/2010/main" val="2268649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8683-D51E-47ED-BE4B-3634F44B55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BA9789-3B66-4731-923F-1BEB0FECB1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015DCC-4231-42DA-8775-462A61712E3A}"/>
              </a:ext>
            </a:extLst>
          </p:cNvPr>
          <p:cNvSpPr>
            <a:spLocks noGrp="1"/>
          </p:cNvSpPr>
          <p:nvPr>
            <p:ph type="dt" sz="half" idx="10"/>
          </p:nvPr>
        </p:nvSpPr>
        <p:spPr/>
        <p:txBody>
          <a:bodyPr/>
          <a:lstStyle/>
          <a:p>
            <a:fld id="{88DFCC43-8859-44A0-ADBE-19D7ED44E147}" type="datetimeFigureOut">
              <a:rPr lang="en-US" smtClean="0"/>
              <a:t>11/29/2024</a:t>
            </a:fld>
            <a:endParaRPr lang="en-US"/>
          </a:p>
        </p:txBody>
      </p:sp>
      <p:sp>
        <p:nvSpPr>
          <p:cNvPr id="5" name="Footer Placeholder 4">
            <a:extLst>
              <a:ext uri="{FF2B5EF4-FFF2-40B4-BE49-F238E27FC236}">
                <a16:creationId xmlns:a16="http://schemas.microsoft.com/office/drawing/2014/main" id="{81EAE8DE-55D8-466E-90BC-DFAC1B2DA5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936DB1-BA91-4E76-B011-42BF6CCB9BC7}"/>
              </a:ext>
            </a:extLst>
          </p:cNvPr>
          <p:cNvSpPr>
            <a:spLocks noGrp="1"/>
          </p:cNvSpPr>
          <p:nvPr>
            <p:ph type="sldNum" sz="quarter" idx="12"/>
          </p:nvPr>
        </p:nvSpPr>
        <p:spPr/>
        <p:txBody>
          <a:bodyPr/>
          <a:lstStyle/>
          <a:p>
            <a:fld id="{AE3084EA-D74C-4A6C-A2A0-8D9C1CE71E8D}" type="slidenum">
              <a:rPr lang="en-US" smtClean="0"/>
              <a:t>‹#›</a:t>
            </a:fld>
            <a:endParaRPr lang="en-US"/>
          </a:p>
        </p:txBody>
      </p:sp>
    </p:spTree>
    <p:extLst>
      <p:ext uri="{BB962C8B-B14F-4D97-AF65-F5344CB8AC3E}">
        <p14:creationId xmlns:p14="http://schemas.microsoft.com/office/powerpoint/2010/main" val="18364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852469" y="975785"/>
            <a:ext cx="4976831" cy="2591861"/>
          </a:xfrm>
          <a:custGeom>
            <a:avLst/>
            <a:gdLst>
              <a:gd name="connsiteX0" fmla="*/ 647965 w 4976831"/>
              <a:gd name="connsiteY0" fmla="*/ 0 h 2591861"/>
              <a:gd name="connsiteX1" fmla="*/ 4976831 w 4976831"/>
              <a:gd name="connsiteY1" fmla="*/ 0 h 2591861"/>
              <a:gd name="connsiteX2" fmla="*/ 4328866 w 4976831"/>
              <a:gd name="connsiteY2" fmla="*/ 2591861 h 2591861"/>
              <a:gd name="connsiteX3" fmla="*/ 0 w 4976831"/>
              <a:gd name="connsiteY3" fmla="*/ 2591861 h 2591861"/>
            </a:gdLst>
            <a:ahLst/>
            <a:cxnLst>
              <a:cxn ang="0">
                <a:pos x="connsiteX0" y="connsiteY0"/>
              </a:cxn>
              <a:cxn ang="0">
                <a:pos x="connsiteX1" y="connsiteY1"/>
              </a:cxn>
              <a:cxn ang="0">
                <a:pos x="connsiteX2" y="connsiteY2"/>
              </a:cxn>
              <a:cxn ang="0">
                <a:pos x="connsiteX3" y="connsiteY3"/>
              </a:cxn>
            </a:cxnLst>
            <a:rect l="l" t="t" r="r" b="b"/>
            <a:pathLst>
              <a:path w="4976831" h="2591861">
                <a:moveTo>
                  <a:pt x="647965" y="0"/>
                </a:moveTo>
                <a:lnTo>
                  <a:pt x="4976831" y="0"/>
                </a:lnTo>
                <a:lnTo>
                  <a:pt x="4328866" y="2591861"/>
                </a:lnTo>
                <a:lnTo>
                  <a:pt x="0" y="2591861"/>
                </a:lnTo>
                <a:close/>
              </a:path>
            </a:pathLst>
          </a:custGeom>
        </p:spPr>
        <p:txBody>
          <a:bodyPr wrap="square">
            <a:noAutofit/>
          </a:bodyPr>
          <a:lstStyle/>
          <a:p>
            <a:endParaRPr lang="en-US"/>
          </a:p>
        </p:txBody>
      </p:sp>
      <p:sp>
        <p:nvSpPr>
          <p:cNvPr id="13" name="Picture Placeholder 12"/>
          <p:cNvSpPr>
            <a:spLocks noGrp="1"/>
          </p:cNvSpPr>
          <p:nvPr>
            <p:ph type="pic" sz="quarter" idx="11"/>
          </p:nvPr>
        </p:nvSpPr>
        <p:spPr>
          <a:xfrm>
            <a:off x="6207809" y="975785"/>
            <a:ext cx="4976831" cy="2591861"/>
          </a:xfrm>
          <a:custGeom>
            <a:avLst/>
            <a:gdLst>
              <a:gd name="connsiteX0" fmla="*/ 647965 w 4976831"/>
              <a:gd name="connsiteY0" fmla="*/ 0 h 2591861"/>
              <a:gd name="connsiteX1" fmla="*/ 4976831 w 4976831"/>
              <a:gd name="connsiteY1" fmla="*/ 0 h 2591861"/>
              <a:gd name="connsiteX2" fmla="*/ 4328866 w 4976831"/>
              <a:gd name="connsiteY2" fmla="*/ 2591861 h 2591861"/>
              <a:gd name="connsiteX3" fmla="*/ 0 w 4976831"/>
              <a:gd name="connsiteY3" fmla="*/ 2591861 h 2591861"/>
            </a:gdLst>
            <a:ahLst/>
            <a:cxnLst>
              <a:cxn ang="0">
                <a:pos x="connsiteX0" y="connsiteY0"/>
              </a:cxn>
              <a:cxn ang="0">
                <a:pos x="connsiteX1" y="connsiteY1"/>
              </a:cxn>
              <a:cxn ang="0">
                <a:pos x="connsiteX2" y="connsiteY2"/>
              </a:cxn>
              <a:cxn ang="0">
                <a:pos x="connsiteX3" y="connsiteY3"/>
              </a:cxn>
            </a:cxnLst>
            <a:rect l="l" t="t" r="r" b="b"/>
            <a:pathLst>
              <a:path w="4976831" h="2591861">
                <a:moveTo>
                  <a:pt x="647965" y="0"/>
                </a:moveTo>
                <a:lnTo>
                  <a:pt x="4976831" y="0"/>
                </a:lnTo>
                <a:lnTo>
                  <a:pt x="4328866" y="2591861"/>
                </a:lnTo>
                <a:lnTo>
                  <a:pt x="0" y="2591861"/>
                </a:lnTo>
                <a:close/>
              </a:path>
            </a:pathLst>
          </a:custGeom>
        </p:spPr>
        <p:txBody>
          <a:bodyPr wrap="square">
            <a:noAutofit/>
          </a:bodyPr>
          <a:lstStyle/>
          <a:p>
            <a:endParaRPr lang="en-US"/>
          </a:p>
        </p:txBody>
      </p:sp>
    </p:spTree>
    <p:extLst>
      <p:ext uri="{BB962C8B-B14F-4D97-AF65-F5344CB8AC3E}">
        <p14:creationId xmlns:p14="http://schemas.microsoft.com/office/powerpoint/2010/main" val="3393181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754822" y="1354874"/>
            <a:ext cx="3962400" cy="2758242"/>
          </a:xfrm>
          <a:custGeom>
            <a:avLst/>
            <a:gdLst>
              <a:gd name="connsiteX0" fmla="*/ 689561 w 3962400"/>
              <a:gd name="connsiteY0" fmla="*/ 0 h 2758242"/>
              <a:gd name="connsiteX1" fmla="*/ 3962400 w 3962400"/>
              <a:gd name="connsiteY1" fmla="*/ 0 h 2758242"/>
              <a:gd name="connsiteX2" fmla="*/ 3272840 w 3962400"/>
              <a:gd name="connsiteY2" fmla="*/ 2758242 h 2758242"/>
              <a:gd name="connsiteX3" fmla="*/ 0 w 3962400"/>
              <a:gd name="connsiteY3" fmla="*/ 2758242 h 2758242"/>
            </a:gdLst>
            <a:ahLst/>
            <a:cxnLst>
              <a:cxn ang="0">
                <a:pos x="connsiteX0" y="connsiteY0"/>
              </a:cxn>
              <a:cxn ang="0">
                <a:pos x="connsiteX1" y="connsiteY1"/>
              </a:cxn>
              <a:cxn ang="0">
                <a:pos x="connsiteX2" y="connsiteY2"/>
              </a:cxn>
              <a:cxn ang="0">
                <a:pos x="connsiteX3" y="connsiteY3"/>
              </a:cxn>
            </a:cxnLst>
            <a:rect l="l" t="t" r="r" b="b"/>
            <a:pathLst>
              <a:path w="3962400" h="2758242">
                <a:moveTo>
                  <a:pt x="689561" y="0"/>
                </a:moveTo>
                <a:lnTo>
                  <a:pt x="3962400" y="0"/>
                </a:lnTo>
                <a:lnTo>
                  <a:pt x="3272840" y="2758242"/>
                </a:lnTo>
                <a:lnTo>
                  <a:pt x="0" y="2758242"/>
                </a:lnTo>
                <a:close/>
              </a:path>
            </a:pathLst>
          </a:custGeom>
        </p:spPr>
        <p:txBody>
          <a:bodyPr wrap="square">
            <a:noAutofit/>
          </a:bodyPr>
          <a:lstStyle/>
          <a:p>
            <a:endParaRPr lang="en-US"/>
          </a:p>
        </p:txBody>
      </p:sp>
      <p:sp>
        <p:nvSpPr>
          <p:cNvPr id="14" name="Picture Placeholder 13"/>
          <p:cNvSpPr>
            <a:spLocks noGrp="1"/>
          </p:cNvSpPr>
          <p:nvPr>
            <p:ph type="pic" sz="quarter" idx="11"/>
          </p:nvPr>
        </p:nvSpPr>
        <p:spPr>
          <a:xfrm>
            <a:off x="4537075" y="907868"/>
            <a:ext cx="3917950" cy="2748953"/>
          </a:xfrm>
          <a:custGeom>
            <a:avLst/>
            <a:gdLst>
              <a:gd name="connsiteX0" fmla="*/ 687238 w 3917950"/>
              <a:gd name="connsiteY0" fmla="*/ 0 h 2748953"/>
              <a:gd name="connsiteX1" fmla="*/ 3917950 w 3917950"/>
              <a:gd name="connsiteY1" fmla="*/ 0 h 2748953"/>
              <a:gd name="connsiteX2" fmla="*/ 3230712 w 3917950"/>
              <a:gd name="connsiteY2" fmla="*/ 2748953 h 2748953"/>
              <a:gd name="connsiteX3" fmla="*/ 0 w 3917950"/>
              <a:gd name="connsiteY3" fmla="*/ 2748953 h 2748953"/>
            </a:gdLst>
            <a:ahLst/>
            <a:cxnLst>
              <a:cxn ang="0">
                <a:pos x="connsiteX0" y="connsiteY0"/>
              </a:cxn>
              <a:cxn ang="0">
                <a:pos x="connsiteX1" y="connsiteY1"/>
              </a:cxn>
              <a:cxn ang="0">
                <a:pos x="connsiteX2" y="connsiteY2"/>
              </a:cxn>
              <a:cxn ang="0">
                <a:pos x="connsiteX3" y="connsiteY3"/>
              </a:cxn>
            </a:cxnLst>
            <a:rect l="l" t="t" r="r" b="b"/>
            <a:pathLst>
              <a:path w="3917950" h="2748953">
                <a:moveTo>
                  <a:pt x="687238" y="0"/>
                </a:moveTo>
                <a:lnTo>
                  <a:pt x="3917950" y="0"/>
                </a:lnTo>
                <a:lnTo>
                  <a:pt x="3230712" y="2748953"/>
                </a:lnTo>
                <a:lnTo>
                  <a:pt x="0" y="2748953"/>
                </a:lnTo>
                <a:close/>
              </a:path>
            </a:pathLst>
          </a:custGeom>
        </p:spPr>
        <p:txBody>
          <a:bodyPr wrap="square">
            <a:noAutofit/>
          </a:bodyPr>
          <a:lstStyle/>
          <a:p>
            <a:endParaRPr lang="en-US"/>
          </a:p>
        </p:txBody>
      </p:sp>
      <p:sp>
        <p:nvSpPr>
          <p:cNvPr id="17" name="Picture Placeholder 16"/>
          <p:cNvSpPr>
            <a:spLocks noGrp="1"/>
          </p:cNvSpPr>
          <p:nvPr>
            <p:ph type="pic" sz="quarter" idx="12"/>
          </p:nvPr>
        </p:nvSpPr>
        <p:spPr>
          <a:xfrm>
            <a:off x="8050971" y="1354874"/>
            <a:ext cx="3962400" cy="2758242"/>
          </a:xfrm>
          <a:custGeom>
            <a:avLst/>
            <a:gdLst>
              <a:gd name="connsiteX0" fmla="*/ 689561 w 3962400"/>
              <a:gd name="connsiteY0" fmla="*/ 0 h 2758242"/>
              <a:gd name="connsiteX1" fmla="*/ 3962400 w 3962400"/>
              <a:gd name="connsiteY1" fmla="*/ 0 h 2758242"/>
              <a:gd name="connsiteX2" fmla="*/ 3272840 w 3962400"/>
              <a:gd name="connsiteY2" fmla="*/ 2758242 h 2758242"/>
              <a:gd name="connsiteX3" fmla="*/ 0 w 3962400"/>
              <a:gd name="connsiteY3" fmla="*/ 2758242 h 2758242"/>
            </a:gdLst>
            <a:ahLst/>
            <a:cxnLst>
              <a:cxn ang="0">
                <a:pos x="connsiteX0" y="connsiteY0"/>
              </a:cxn>
              <a:cxn ang="0">
                <a:pos x="connsiteX1" y="connsiteY1"/>
              </a:cxn>
              <a:cxn ang="0">
                <a:pos x="connsiteX2" y="connsiteY2"/>
              </a:cxn>
              <a:cxn ang="0">
                <a:pos x="connsiteX3" y="connsiteY3"/>
              </a:cxn>
            </a:cxnLst>
            <a:rect l="l" t="t" r="r" b="b"/>
            <a:pathLst>
              <a:path w="3962400" h="2758242">
                <a:moveTo>
                  <a:pt x="689561" y="0"/>
                </a:moveTo>
                <a:lnTo>
                  <a:pt x="3962400" y="0"/>
                </a:lnTo>
                <a:lnTo>
                  <a:pt x="3272840" y="2758242"/>
                </a:lnTo>
                <a:lnTo>
                  <a:pt x="0" y="2758242"/>
                </a:lnTo>
                <a:close/>
              </a:path>
            </a:pathLst>
          </a:custGeom>
        </p:spPr>
        <p:txBody>
          <a:bodyPr wrap="square">
            <a:noAutofit/>
          </a:bodyPr>
          <a:lstStyle/>
          <a:p>
            <a:endParaRPr lang="en-US"/>
          </a:p>
        </p:txBody>
      </p:sp>
    </p:spTree>
    <p:extLst>
      <p:ext uri="{BB962C8B-B14F-4D97-AF65-F5344CB8AC3E}">
        <p14:creationId xmlns:p14="http://schemas.microsoft.com/office/powerpoint/2010/main" val="836225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754822" y="3439632"/>
            <a:ext cx="5912678" cy="2591861"/>
          </a:xfrm>
          <a:custGeom>
            <a:avLst/>
            <a:gdLst>
              <a:gd name="connsiteX0" fmla="*/ 647965 w 5912678"/>
              <a:gd name="connsiteY0" fmla="*/ 0 h 2591861"/>
              <a:gd name="connsiteX1" fmla="*/ 5912678 w 5912678"/>
              <a:gd name="connsiteY1" fmla="*/ 0 h 2591861"/>
              <a:gd name="connsiteX2" fmla="*/ 5264713 w 5912678"/>
              <a:gd name="connsiteY2" fmla="*/ 2591861 h 2591861"/>
              <a:gd name="connsiteX3" fmla="*/ 0 w 5912678"/>
              <a:gd name="connsiteY3" fmla="*/ 2591861 h 2591861"/>
            </a:gdLst>
            <a:ahLst/>
            <a:cxnLst>
              <a:cxn ang="0">
                <a:pos x="connsiteX0" y="connsiteY0"/>
              </a:cxn>
              <a:cxn ang="0">
                <a:pos x="connsiteX1" y="connsiteY1"/>
              </a:cxn>
              <a:cxn ang="0">
                <a:pos x="connsiteX2" y="connsiteY2"/>
              </a:cxn>
              <a:cxn ang="0">
                <a:pos x="connsiteX3" y="connsiteY3"/>
              </a:cxn>
            </a:cxnLst>
            <a:rect l="l" t="t" r="r" b="b"/>
            <a:pathLst>
              <a:path w="5912678" h="2591861">
                <a:moveTo>
                  <a:pt x="647965" y="0"/>
                </a:moveTo>
                <a:lnTo>
                  <a:pt x="5912678" y="0"/>
                </a:lnTo>
                <a:lnTo>
                  <a:pt x="5264713" y="2591861"/>
                </a:lnTo>
                <a:lnTo>
                  <a:pt x="0" y="2591861"/>
                </a:lnTo>
                <a:close/>
              </a:path>
            </a:pathLst>
          </a:custGeom>
        </p:spPr>
        <p:txBody>
          <a:bodyPr wrap="square">
            <a:noAutofit/>
          </a:bodyPr>
          <a:lstStyle/>
          <a:p>
            <a:endParaRPr lang="en-US"/>
          </a:p>
        </p:txBody>
      </p:sp>
      <p:sp>
        <p:nvSpPr>
          <p:cNvPr id="14" name="Picture Placeholder 13"/>
          <p:cNvSpPr>
            <a:spLocks noGrp="1"/>
          </p:cNvSpPr>
          <p:nvPr>
            <p:ph type="pic" sz="quarter" idx="11"/>
          </p:nvPr>
        </p:nvSpPr>
        <p:spPr>
          <a:xfrm>
            <a:off x="3962400" y="532943"/>
            <a:ext cx="3733800" cy="2591861"/>
          </a:xfrm>
          <a:custGeom>
            <a:avLst/>
            <a:gdLst>
              <a:gd name="connsiteX0" fmla="*/ 647965 w 3733800"/>
              <a:gd name="connsiteY0" fmla="*/ 0 h 2591861"/>
              <a:gd name="connsiteX1" fmla="*/ 3733800 w 3733800"/>
              <a:gd name="connsiteY1" fmla="*/ 0 h 2591861"/>
              <a:gd name="connsiteX2" fmla="*/ 3085835 w 3733800"/>
              <a:gd name="connsiteY2" fmla="*/ 2591861 h 2591861"/>
              <a:gd name="connsiteX3" fmla="*/ 0 w 3733800"/>
              <a:gd name="connsiteY3" fmla="*/ 2591861 h 2591861"/>
            </a:gdLst>
            <a:ahLst/>
            <a:cxnLst>
              <a:cxn ang="0">
                <a:pos x="connsiteX0" y="connsiteY0"/>
              </a:cxn>
              <a:cxn ang="0">
                <a:pos x="connsiteX1" y="connsiteY1"/>
              </a:cxn>
              <a:cxn ang="0">
                <a:pos x="connsiteX2" y="connsiteY2"/>
              </a:cxn>
              <a:cxn ang="0">
                <a:pos x="connsiteX3" y="connsiteY3"/>
              </a:cxn>
            </a:cxnLst>
            <a:rect l="l" t="t" r="r" b="b"/>
            <a:pathLst>
              <a:path w="3733800" h="2591861">
                <a:moveTo>
                  <a:pt x="647965" y="0"/>
                </a:moveTo>
                <a:lnTo>
                  <a:pt x="3733800" y="0"/>
                </a:lnTo>
                <a:lnTo>
                  <a:pt x="3085835" y="2591861"/>
                </a:lnTo>
                <a:lnTo>
                  <a:pt x="0" y="2591861"/>
                </a:lnTo>
                <a:close/>
              </a:path>
            </a:pathLst>
          </a:custGeom>
        </p:spPr>
        <p:txBody>
          <a:bodyPr wrap="square">
            <a:noAutofit/>
          </a:bodyPr>
          <a:lstStyle/>
          <a:p>
            <a:endParaRPr lang="en-US"/>
          </a:p>
        </p:txBody>
      </p:sp>
      <p:sp>
        <p:nvSpPr>
          <p:cNvPr id="17" name="Picture Placeholder 16"/>
          <p:cNvSpPr>
            <a:spLocks noGrp="1"/>
          </p:cNvSpPr>
          <p:nvPr>
            <p:ph type="pic" sz="quarter" idx="12"/>
          </p:nvPr>
        </p:nvSpPr>
        <p:spPr>
          <a:xfrm>
            <a:off x="7429500" y="1210782"/>
            <a:ext cx="3733800" cy="2591861"/>
          </a:xfrm>
          <a:custGeom>
            <a:avLst/>
            <a:gdLst>
              <a:gd name="connsiteX0" fmla="*/ 647965 w 3733800"/>
              <a:gd name="connsiteY0" fmla="*/ 0 h 2591861"/>
              <a:gd name="connsiteX1" fmla="*/ 3733800 w 3733800"/>
              <a:gd name="connsiteY1" fmla="*/ 0 h 2591861"/>
              <a:gd name="connsiteX2" fmla="*/ 3085835 w 3733800"/>
              <a:gd name="connsiteY2" fmla="*/ 2591861 h 2591861"/>
              <a:gd name="connsiteX3" fmla="*/ 0 w 3733800"/>
              <a:gd name="connsiteY3" fmla="*/ 2591861 h 2591861"/>
            </a:gdLst>
            <a:ahLst/>
            <a:cxnLst>
              <a:cxn ang="0">
                <a:pos x="connsiteX0" y="connsiteY0"/>
              </a:cxn>
              <a:cxn ang="0">
                <a:pos x="connsiteX1" y="connsiteY1"/>
              </a:cxn>
              <a:cxn ang="0">
                <a:pos x="connsiteX2" y="connsiteY2"/>
              </a:cxn>
              <a:cxn ang="0">
                <a:pos x="connsiteX3" y="connsiteY3"/>
              </a:cxn>
            </a:cxnLst>
            <a:rect l="l" t="t" r="r" b="b"/>
            <a:pathLst>
              <a:path w="3733800" h="2591861">
                <a:moveTo>
                  <a:pt x="647965" y="0"/>
                </a:moveTo>
                <a:lnTo>
                  <a:pt x="3733800" y="0"/>
                </a:lnTo>
                <a:lnTo>
                  <a:pt x="3085835" y="2591861"/>
                </a:lnTo>
                <a:lnTo>
                  <a:pt x="0" y="2591861"/>
                </a:lnTo>
                <a:close/>
              </a:path>
            </a:pathLst>
          </a:custGeom>
        </p:spPr>
        <p:txBody>
          <a:bodyPr wrap="square">
            <a:noAutofit/>
          </a:bodyPr>
          <a:lstStyle/>
          <a:p>
            <a:endParaRPr lang="en-US"/>
          </a:p>
        </p:txBody>
      </p:sp>
    </p:spTree>
    <p:extLst>
      <p:ext uri="{BB962C8B-B14F-4D97-AF65-F5344CB8AC3E}">
        <p14:creationId xmlns:p14="http://schemas.microsoft.com/office/powerpoint/2010/main" val="9169115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 y="0"/>
            <a:ext cx="6038114" cy="3439236"/>
          </a:xfrm>
          <a:custGeom>
            <a:avLst/>
            <a:gdLst>
              <a:gd name="connsiteX0" fmla="*/ 0 w 6038114"/>
              <a:gd name="connsiteY0" fmla="*/ 0 h 3439236"/>
              <a:gd name="connsiteX1" fmla="*/ 6038114 w 6038114"/>
              <a:gd name="connsiteY1" fmla="*/ 0 h 3439236"/>
              <a:gd name="connsiteX2" fmla="*/ 6038114 w 6038114"/>
              <a:gd name="connsiteY2" fmla="*/ 3439236 h 3439236"/>
              <a:gd name="connsiteX3" fmla="*/ 0 w 6038114"/>
              <a:gd name="connsiteY3" fmla="*/ 3439236 h 3439236"/>
            </a:gdLst>
            <a:ahLst/>
            <a:cxnLst>
              <a:cxn ang="0">
                <a:pos x="connsiteX0" y="connsiteY0"/>
              </a:cxn>
              <a:cxn ang="0">
                <a:pos x="connsiteX1" y="connsiteY1"/>
              </a:cxn>
              <a:cxn ang="0">
                <a:pos x="connsiteX2" y="connsiteY2"/>
              </a:cxn>
              <a:cxn ang="0">
                <a:pos x="connsiteX3" y="connsiteY3"/>
              </a:cxn>
            </a:cxnLst>
            <a:rect l="l" t="t" r="r" b="b"/>
            <a:pathLst>
              <a:path w="6038114" h="3439236">
                <a:moveTo>
                  <a:pt x="0" y="0"/>
                </a:moveTo>
                <a:lnTo>
                  <a:pt x="6038114" y="0"/>
                </a:lnTo>
                <a:lnTo>
                  <a:pt x="6038114" y="3439236"/>
                </a:lnTo>
                <a:lnTo>
                  <a:pt x="0" y="3439236"/>
                </a:lnTo>
                <a:close/>
              </a:path>
            </a:pathLst>
          </a:custGeom>
        </p:spPr>
        <p:txBody>
          <a:bodyPr wrap="square">
            <a:noAutofit/>
          </a:bodyPr>
          <a:lstStyle/>
          <a:p>
            <a:endParaRPr lang="en-US"/>
          </a:p>
        </p:txBody>
      </p:sp>
      <p:sp>
        <p:nvSpPr>
          <p:cNvPr id="13" name="Picture Placeholder 12"/>
          <p:cNvSpPr>
            <a:spLocks noGrp="1"/>
          </p:cNvSpPr>
          <p:nvPr>
            <p:ph type="pic" sz="quarter" idx="11"/>
          </p:nvPr>
        </p:nvSpPr>
        <p:spPr>
          <a:xfrm>
            <a:off x="6153886" y="0"/>
            <a:ext cx="6038114" cy="3439236"/>
          </a:xfrm>
          <a:custGeom>
            <a:avLst/>
            <a:gdLst>
              <a:gd name="connsiteX0" fmla="*/ 0 w 6038114"/>
              <a:gd name="connsiteY0" fmla="*/ 0 h 3439236"/>
              <a:gd name="connsiteX1" fmla="*/ 6038114 w 6038114"/>
              <a:gd name="connsiteY1" fmla="*/ 0 h 3439236"/>
              <a:gd name="connsiteX2" fmla="*/ 6038114 w 6038114"/>
              <a:gd name="connsiteY2" fmla="*/ 3439236 h 3439236"/>
              <a:gd name="connsiteX3" fmla="*/ 0 w 6038114"/>
              <a:gd name="connsiteY3" fmla="*/ 3439236 h 3439236"/>
            </a:gdLst>
            <a:ahLst/>
            <a:cxnLst>
              <a:cxn ang="0">
                <a:pos x="connsiteX0" y="connsiteY0"/>
              </a:cxn>
              <a:cxn ang="0">
                <a:pos x="connsiteX1" y="connsiteY1"/>
              </a:cxn>
              <a:cxn ang="0">
                <a:pos x="connsiteX2" y="connsiteY2"/>
              </a:cxn>
              <a:cxn ang="0">
                <a:pos x="connsiteX3" y="connsiteY3"/>
              </a:cxn>
            </a:cxnLst>
            <a:rect l="l" t="t" r="r" b="b"/>
            <a:pathLst>
              <a:path w="6038114" h="3439236">
                <a:moveTo>
                  <a:pt x="0" y="0"/>
                </a:moveTo>
                <a:lnTo>
                  <a:pt x="6038114" y="0"/>
                </a:lnTo>
                <a:lnTo>
                  <a:pt x="6038114" y="3439236"/>
                </a:lnTo>
                <a:lnTo>
                  <a:pt x="0" y="3439236"/>
                </a:lnTo>
                <a:close/>
              </a:path>
            </a:pathLst>
          </a:custGeom>
        </p:spPr>
        <p:txBody>
          <a:bodyPr wrap="square">
            <a:noAutofit/>
          </a:bodyPr>
          <a:lstStyle/>
          <a:p>
            <a:endParaRPr lang="en-US"/>
          </a:p>
        </p:txBody>
      </p:sp>
    </p:spTree>
    <p:extLst>
      <p:ext uri="{BB962C8B-B14F-4D97-AF65-F5344CB8AC3E}">
        <p14:creationId xmlns:p14="http://schemas.microsoft.com/office/powerpoint/2010/main" val="23915212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3766718" y="1"/>
            <a:ext cx="8429625" cy="6877507"/>
          </a:xfrm>
          <a:custGeom>
            <a:avLst/>
            <a:gdLst>
              <a:gd name="connsiteX0" fmla="*/ 2002018 w 8429625"/>
              <a:gd name="connsiteY0" fmla="*/ 0 h 6877507"/>
              <a:gd name="connsiteX1" fmla="*/ 8429624 w 8429625"/>
              <a:gd name="connsiteY1" fmla="*/ 0 h 6877507"/>
              <a:gd name="connsiteX2" fmla="*/ 8429625 w 8429625"/>
              <a:gd name="connsiteY2" fmla="*/ 6877507 h 6877507"/>
              <a:gd name="connsiteX3" fmla="*/ 3784686 w 8429625"/>
              <a:gd name="connsiteY3" fmla="*/ 6877507 h 6877507"/>
              <a:gd name="connsiteX4" fmla="*/ 0 w 8429625"/>
              <a:gd name="connsiteY4" fmla="*/ 1900063 h 6877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9625" h="6877507">
                <a:moveTo>
                  <a:pt x="2002018" y="0"/>
                </a:moveTo>
                <a:lnTo>
                  <a:pt x="8429624" y="0"/>
                </a:lnTo>
                <a:lnTo>
                  <a:pt x="8429625" y="6877507"/>
                </a:lnTo>
                <a:lnTo>
                  <a:pt x="3784686" y="6877507"/>
                </a:lnTo>
                <a:lnTo>
                  <a:pt x="0" y="1900063"/>
                </a:lnTo>
                <a:close/>
              </a:path>
            </a:pathLst>
          </a:custGeom>
        </p:spPr>
        <p:txBody>
          <a:bodyPr wrap="square">
            <a:noAutofit/>
          </a:bodyPr>
          <a:lstStyle/>
          <a:p>
            <a:endParaRPr lang="en-US"/>
          </a:p>
        </p:txBody>
      </p:sp>
    </p:spTree>
    <p:extLst>
      <p:ext uri="{BB962C8B-B14F-4D97-AF65-F5344CB8AC3E}">
        <p14:creationId xmlns:p14="http://schemas.microsoft.com/office/powerpoint/2010/main" val="6414538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2730304"/>
            <a:ext cx="6843860" cy="3472356"/>
          </a:xfrm>
          <a:custGeom>
            <a:avLst/>
            <a:gdLst>
              <a:gd name="connsiteX0" fmla="*/ 0 w 6843860"/>
              <a:gd name="connsiteY0" fmla="*/ 0 h 3472356"/>
              <a:gd name="connsiteX1" fmla="*/ 6843860 w 6843860"/>
              <a:gd name="connsiteY1" fmla="*/ 0 h 3472356"/>
              <a:gd name="connsiteX2" fmla="*/ 4192742 w 6843860"/>
              <a:gd name="connsiteY2" fmla="*/ 3472356 h 3472356"/>
              <a:gd name="connsiteX3" fmla="*/ 0 w 6843860"/>
              <a:gd name="connsiteY3" fmla="*/ 3472356 h 3472356"/>
            </a:gdLst>
            <a:ahLst/>
            <a:cxnLst>
              <a:cxn ang="0">
                <a:pos x="connsiteX0" y="connsiteY0"/>
              </a:cxn>
              <a:cxn ang="0">
                <a:pos x="connsiteX1" y="connsiteY1"/>
              </a:cxn>
              <a:cxn ang="0">
                <a:pos x="connsiteX2" y="connsiteY2"/>
              </a:cxn>
              <a:cxn ang="0">
                <a:pos x="connsiteX3" y="connsiteY3"/>
              </a:cxn>
            </a:cxnLst>
            <a:rect l="l" t="t" r="r" b="b"/>
            <a:pathLst>
              <a:path w="6843860" h="3472356">
                <a:moveTo>
                  <a:pt x="0" y="0"/>
                </a:moveTo>
                <a:lnTo>
                  <a:pt x="6843860" y="0"/>
                </a:lnTo>
                <a:lnTo>
                  <a:pt x="4192742" y="3472356"/>
                </a:lnTo>
                <a:lnTo>
                  <a:pt x="0" y="3472356"/>
                </a:lnTo>
                <a:close/>
              </a:path>
            </a:pathLst>
          </a:custGeom>
        </p:spPr>
        <p:txBody>
          <a:bodyPr wrap="square">
            <a:noAutofit/>
          </a:bodyPr>
          <a:lstStyle/>
          <a:p>
            <a:endParaRPr lang="en-US"/>
          </a:p>
        </p:txBody>
      </p:sp>
      <p:sp>
        <p:nvSpPr>
          <p:cNvPr id="13" name="Picture Placeholder 12"/>
          <p:cNvSpPr>
            <a:spLocks noGrp="1"/>
          </p:cNvSpPr>
          <p:nvPr>
            <p:ph type="pic" sz="quarter" idx="11"/>
          </p:nvPr>
        </p:nvSpPr>
        <p:spPr>
          <a:xfrm>
            <a:off x="4769302" y="1669364"/>
            <a:ext cx="7422698" cy="3766040"/>
          </a:xfrm>
          <a:custGeom>
            <a:avLst/>
            <a:gdLst>
              <a:gd name="connsiteX0" fmla="*/ 2875344 w 7422698"/>
              <a:gd name="connsiteY0" fmla="*/ 0 h 3766040"/>
              <a:gd name="connsiteX1" fmla="*/ 7422698 w 7422698"/>
              <a:gd name="connsiteY1" fmla="*/ 0 h 3766040"/>
              <a:gd name="connsiteX2" fmla="*/ 7422698 w 7422698"/>
              <a:gd name="connsiteY2" fmla="*/ 3766040 h 3766040"/>
              <a:gd name="connsiteX3" fmla="*/ 0 w 7422698"/>
              <a:gd name="connsiteY3" fmla="*/ 3766040 h 3766040"/>
            </a:gdLst>
            <a:ahLst/>
            <a:cxnLst>
              <a:cxn ang="0">
                <a:pos x="connsiteX0" y="connsiteY0"/>
              </a:cxn>
              <a:cxn ang="0">
                <a:pos x="connsiteX1" y="connsiteY1"/>
              </a:cxn>
              <a:cxn ang="0">
                <a:pos x="connsiteX2" y="connsiteY2"/>
              </a:cxn>
              <a:cxn ang="0">
                <a:pos x="connsiteX3" y="connsiteY3"/>
              </a:cxn>
            </a:cxnLst>
            <a:rect l="l" t="t" r="r" b="b"/>
            <a:pathLst>
              <a:path w="7422698" h="3766040">
                <a:moveTo>
                  <a:pt x="2875344" y="0"/>
                </a:moveTo>
                <a:lnTo>
                  <a:pt x="7422698" y="0"/>
                </a:lnTo>
                <a:lnTo>
                  <a:pt x="7422698" y="3766040"/>
                </a:lnTo>
                <a:lnTo>
                  <a:pt x="0" y="3766040"/>
                </a:lnTo>
                <a:close/>
              </a:path>
            </a:pathLst>
          </a:custGeom>
        </p:spPr>
        <p:txBody>
          <a:bodyPr wrap="square">
            <a:noAutofit/>
          </a:bodyPr>
          <a:lstStyle/>
          <a:p>
            <a:endParaRPr lang="en-US"/>
          </a:p>
        </p:txBody>
      </p:sp>
    </p:spTree>
    <p:extLst>
      <p:ext uri="{BB962C8B-B14F-4D97-AF65-F5344CB8AC3E}">
        <p14:creationId xmlns:p14="http://schemas.microsoft.com/office/powerpoint/2010/main" val="40746977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6041170" y="0"/>
            <a:ext cx="6150830" cy="3457575"/>
          </a:xfrm>
          <a:custGeom>
            <a:avLst/>
            <a:gdLst>
              <a:gd name="connsiteX0" fmla="*/ 3376196 w 6150830"/>
              <a:gd name="connsiteY0" fmla="*/ 0 h 3457575"/>
              <a:gd name="connsiteX1" fmla="*/ 6150830 w 6150830"/>
              <a:gd name="connsiteY1" fmla="*/ 0 h 3457575"/>
              <a:gd name="connsiteX2" fmla="*/ 6150830 w 6150830"/>
              <a:gd name="connsiteY2" fmla="*/ 3457575 h 3457575"/>
              <a:gd name="connsiteX3" fmla="*/ 0 w 6150830"/>
              <a:gd name="connsiteY3" fmla="*/ 3457575 h 3457575"/>
            </a:gdLst>
            <a:ahLst/>
            <a:cxnLst>
              <a:cxn ang="0">
                <a:pos x="connsiteX0" y="connsiteY0"/>
              </a:cxn>
              <a:cxn ang="0">
                <a:pos x="connsiteX1" y="connsiteY1"/>
              </a:cxn>
              <a:cxn ang="0">
                <a:pos x="connsiteX2" y="connsiteY2"/>
              </a:cxn>
              <a:cxn ang="0">
                <a:pos x="connsiteX3" y="connsiteY3"/>
              </a:cxn>
            </a:cxnLst>
            <a:rect l="l" t="t" r="r" b="b"/>
            <a:pathLst>
              <a:path w="6150830" h="3457575">
                <a:moveTo>
                  <a:pt x="3376196" y="0"/>
                </a:moveTo>
                <a:lnTo>
                  <a:pt x="6150830" y="0"/>
                </a:lnTo>
                <a:lnTo>
                  <a:pt x="6150830" y="3457575"/>
                </a:lnTo>
                <a:lnTo>
                  <a:pt x="0" y="3457575"/>
                </a:lnTo>
                <a:close/>
              </a:path>
            </a:pathLst>
          </a:custGeom>
        </p:spPr>
        <p:txBody>
          <a:bodyPr wrap="square">
            <a:noAutofit/>
          </a:bodyPr>
          <a:lstStyle/>
          <a:p>
            <a:endParaRPr lang="en-US"/>
          </a:p>
        </p:txBody>
      </p:sp>
      <p:sp>
        <p:nvSpPr>
          <p:cNvPr id="13" name="Picture Placeholder 12"/>
          <p:cNvSpPr>
            <a:spLocks noGrp="1"/>
          </p:cNvSpPr>
          <p:nvPr>
            <p:ph type="pic" sz="quarter" idx="11"/>
          </p:nvPr>
        </p:nvSpPr>
        <p:spPr>
          <a:xfrm>
            <a:off x="2720778" y="3457575"/>
            <a:ext cx="9471222" cy="3400425"/>
          </a:xfrm>
          <a:custGeom>
            <a:avLst/>
            <a:gdLst>
              <a:gd name="connsiteX0" fmla="*/ 3320392 w 9471222"/>
              <a:gd name="connsiteY0" fmla="*/ 0 h 3400425"/>
              <a:gd name="connsiteX1" fmla="*/ 9471222 w 9471222"/>
              <a:gd name="connsiteY1" fmla="*/ 0 h 3400425"/>
              <a:gd name="connsiteX2" fmla="*/ 9471222 w 9471222"/>
              <a:gd name="connsiteY2" fmla="*/ 3400425 h 3400425"/>
              <a:gd name="connsiteX3" fmla="*/ 0 w 9471222"/>
              <a:gd name="connsiteY3" fmla="*/ 3400425 h 3400425"/>
            </a:gdLst>
            <a:ahLst/>
            <a:cxnLst>
              <a:cxn ang="0">
                <a:pos x="connsiteX0" y="connsiteY0"/>
              </a:cxn>
              <a:cxn ang="0">
                <a:pos x="connsiteX1" y="connsiteY1"/>
              </a:cxn>
              <a:cxn ang="0">
                <a:pos x="connsiteX2" y="connsiteY2"/>
              </a:cxn>
              <a:cxn ang="0">
                <a:pos x="connsiteX3" y="connsiteY3"/>
              </a:cxn>
            </a:cxnLst>
            <a:rect l="l" t="t" r="r" b="b"/>
            <a:pathLst>
              <a:path w="9471222" h="3400425">
                <a:moveTo>
                  <a:pt x="3320392" y="0"/>
                </a:moveTo>
                <a:lnTo>
                  <a:pt x="9471222" y="0"/>
                </a:lnTo>
                <a:lnTo>
                  <a:pt x="9471222" y="3400425"/>
                </a:lnTo>
                <a:lnTo>
                  <a:pt x="0" y="3400425"/>
                </a:lnTo>
                <a:close/>
              </a:path>
            </a:pathLst>
          </a:custGeom>
        </p:spPr>
        <p:txBody>
          <a:bodyPr wrap="square">
            <a:noAutofit/>
          </a:bodyPr>
          <a:lstStyle/>
          <a:p>
            <a:endParaRPr lang="en-US"/>
          </a:p>
        </p:txBody>
      </p:sp>
    </p:spTree>
    <p:extLst>
      <p:ext uri="{BB962C8B-B14F-4D97-AF65-F5344CB8AC3E}">
        <p14:creationId xmlns:p14="http://schemas.microsoft.com/office/powerpoint/2010/main" val="36966718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4171950"/>
          </a:xfrm>
          <a:custGeom>
            <a:avLst/>
            <a:gdLst>
              <a:gd name="connsiteX0" fmla="*/ 0 w 12192000"/>
              <a:gd name="connsiteY0" fmla="*/ 0 h 4171950"/>
              <a:gd name="connsiteX1" fmla="*/ 12192000 w 12192000"/>
              <a:gd name="connsiteY1" fmla="*/ 0 h 4171950"/>
              <a:gd name="connsiteX2" fmla="*/ 12192000 w 12192000"/>
              <a:gd name="connsiteY2" fmla="*/ 4171950 h 4171950"/>
              <a:gd name="connsiteX3" fmla="*/ 0 w 12192000"/>
              <a:gd name="connsiteY3" fmla="*/ 4171950 h 4171950"/>
            </a:gdLst>
            <a:ahLst/>
            <a:cxnLst>
              <a:cxn ang="0">
                <a:pos x="connsiteX0" y="connsiteY0"/>
              </a:cxn>
              <a:cxn ang="0">
                <a:pos x="connsiteX1" y="connsiteY1"/>
              </a:cxn>
              <a:cxn ang="0">
                <a:pos x="connsiteX2" y="connsiteY2"/>
              </a:cxn>
              <a:cxn ang="0">
                <a:pos x="connsiteX3" y="connsiteY3"/>
              </a:cxn>
            </a:cxnLst>
            <a:rect l="l" t="t" r="r" b="b"/>
            <a:pathLst>
              <a:path w="12192000" h="4171950">
                <a:moveTo>
                  <a:pt x="0" y="0"/>
                </a:moveTo>
                <a:lnTo>
                  <a:pt x="12192000" y="0"/>
                </a:lnTo>
                <a:lnTo>
                  <a:pt x="12192000" y="4171950"/>
                </a:lnTo>
                <a:lnTo>
                  <a:pt x="0" y="4171950"/>
                </a:lnTo>
                <a:close/>
              </a:path>
            </a:pathLst>
          </a:custGeom>
        </p:spPr>
        <p:txBody>
          <a:bodyPr wrap="square">
            <a:noAutofit/>
          </a:bodyPr>
          <a:lstStyle/>
          <a:p>
            <a:endParaRPr lang="en-US"/>
          </a:p>
        </p:txBody>
      </p:sp>
    </p:spTree>
    <p:extLst>
      <p:ext uri="{BB962C8B-B14F-4D97-AF65-F5344CB8AC3E}">
        <p14:creationId xmlns:p14="http://schemas.microsoft.com/office/powerpoint/2010/main" val="4322073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p>
            <a:endParaRPr lang="en-US"/>
          </a:p>
        </p:txBody>
      </p:sp>
      <p:sp>
        <p:nvSpPr>
          <p:cNvPr id="17" name="Picture Placeholder 16"/>
          <p:cNvSpPr>
            <a:spLocks noGrp="1"/>
          </p:cNvSpPr>
          <p:nvPr>
            <p:ph type="pic" sz="quarter" idx="1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26977280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2099920" y="0"/>
            <a:ext cx="10092080" cy="6858000"/>
          </a:xfrm>
          <a:custGeom>
            <a:avLst/>
            <a:gdLst>
              <a:gd name="connsiteX0" fmla="*/ 0 w 10092080"/>
              <a:gd name="connsiteY0" fmla="*/ 0 h 6858000"/>
              <a:gd name="connsiteX1" fmla="*/ 10092080 w 10092080"/>
              <a:gd name="connsiteY1" fmla="*/ 0 h 6858000"/>
              <a:gd name="connsiteX2" fmla="*/ 10092080 w 10092080"/>
              <a:gd name="connsiteY2" fmla="*/ 2961994 h 6858000"/>
              <a:gd name="connsiteX3" fmla="*/ 6435879 w 100920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92080" h="6858000">
                <a:moveTo>
                  <a:pt x="0" y="0"/>
                </a:moveTo>
                <a:lnTo>
                  <a:pt x="10092080" y="0"/>
                </a:lnTo>
                <a:lnTo>
                  <a:pt x="10092080" y="2961994"/>
                </a:lnTo>
                <a:lnTo>
                  <a:pt x="6435879"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837320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56DA3-43D9-4525-AAC3-4797E7327A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91837E-BD0F-4FC7-BE3A-FB5A04B495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A6FE0E-F69A-4F61-A57E-FE92DA7C7E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930AF4E-A33D-4183-B2D9-72DE048BB2EF}"/>
              </a:ext>
            </a:extLst>
          </p:cNvPr>
          <p:cNvSpPr>
            <a:spLocks noGrp="1"/>
          </p:cNvSpPr>
          <p:nvPr>
            <p:ph type="dt" sz="half" idx="10"/>
          </p:nvPr>
        </p:nvSpPr>
        <p:spPr/>
        <p:txBody>
          <a:bodyPr/>
          <a:lstStyle/>
          <a:p>
            <a:fld id="{88DFCC43-8859-44A0-ADBE-19D7ED44E147}" type="datetimeFigureOut">
              <a:rPr lang="en-US" smtClean="0"/>
              <a:t>11/29/2024</a:t>
            </a:fld>
            <a:endParaRPr lang="en-US"/>
          </a:p>
        </p:txBody>
      </p:sp>
      <p:sp>
        <p:nvSpPr>
          <p:cNvPr id="6" name="Footer Placeholder 5">
            <a:extLst>
              <a:ext uri="{FF2B5EF4-FFF2-40B4-BE49-F238E27FC236}">
                <a16:creationId xmlns:a16="http://schemas.microsoft.com/office/drawing/2014/main" id="{B99F0B8F-45E6-4DC8-96E5-A45D395E04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F17151-0838-4F9A-BAAD-A2CA34E3BC0C}"/>
              </a:ext>
            </a:extLst>
          </p:cNvPr>
          <p:cNvSpPr>
            <a:spLocks noGrp="1"/>
          </p:cNvSpPr>
          <p:nvPr>
            <p:ph type="sldNum" sz="quarter" idx="12"/>
          </p:nvPr>
        </p:nvSpPr>
        <p:spPr/>
        <p:txBody>
          <a:bodyPr/>
          <a:lstStyle/>
          <a:p>
            <a:fld id="{AE3084EA-D74C-4A6C-A2A0-8D9C1CE71E8D}" type="slidenum">
              <a:rPr lang="en-US" smtClean="0"/>
              <a:t>‹#›</a:t>
            </a:fld>
            <a:endParaRPr lang="en-US"/>
          </a:p>
        </p:txBody>
      </p:sp>
    </p:spTree>
    <p:extLst>
      <p:ext uri="{BB962C8B-B14F-4D97-AF65-F5344CB8AC3E}">
        <p14:creationId xmlns:p14="http://schemas.microsoft.com/office/powerpoint/2010/main" val="122677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8953500" y="152400"/>
            <a:ext cx="3086100" cy="3219450"/>
          </a:xfrm>
          <a:custGeom>
            <a:avLst/>
            <a:gdLst>
              <a:gd name="connsiteX0" fmla="*/ 0 w 3086100"/>
              <a:gd name="connsiteY0" fmla="*/ 0 h 3219450"/>
              <a:gd name="connsiteX1" fmla="*/ 3086100 w 3086100"/>
              <a:gd name="connsiteY1" fmla="*/ 0 h 3219450"/>
              <a:gd name="connsiteX2" fmla="*/ 3086100 w 3086100"/>
              <a:gd name="connsiteY2" fmla="*/ 3219450 h 3219450"/>
              <a:gd name="connsiteX3" fmla="*/ 0 w 3086100"/>
              <a:gd name="connsiteY3" fmla="*/ 3219450 h 3219450"/>
            </a:gdLst>
            <a:ahLst/>
            <a:cxnLst>
              <a:cxn ang="0">
                <a:pos x="connsiteX0" y="connsiteY0"/>
              </a:cxn>
              <a:cxn ang="0">
                <a:pos x="connsiteX1" y="connsiteY1"/>
              </a:cxn>
              <a:cxn ang="0">
                <a:pos x="connsiteX2" y="connsiteY2"/>
              </a:cxn>
              <a:cxn ang="0">
                <a:pos x="connsiteX3" y="connsiteY3"/>
              </a:cxn>
            </a:cxnLst>
            <a:rect l="l" t="t" r="r" b="b"/>
            <a:pathLst>
              <a:path w="3086100" h="3219450">
                <a:moveTo>
                  <a:pt x="0" y="0"/>
                </a:moveTo>
                <a:lnTo>
                  <a:pt x="3086100" y="0"/>
                </a:lnTo>
                <a:lnTo>
                  <a:pt x="3086100" y="3219450"/>
                </a:lnTo>
                <a:lnTo>
                  <a:pt x="0" y="3219450"/>
                </a:lnTo>
                <a:close/>
              </a:path>
            </a:pathLst>
          </a:custGeom>
        </p:spPr>
        <p:txBody>
          <a:bodyPr wrap="square">
            <a:noAutofit/>
          </a:bodyPr>
          <a:lstStyle/>
          <a:p>
            <a:endParaRPr lang="en-US"/>
          </a:p>
        </p:txBody>
      </p:sp>
      <p:sp>
        <p:nvSpPr>
          <p:cNvPr id="13" name="Picture Placeholder 12"/>
          <p:cNvSpPr>
            <a:spLocks noGrp="1"/>
          </p:cNvSpPr>
          <p:nvPr>
            <p:ph type="pic" sz="quarter" idx="11"/>
          </p:nvPr>
        </p:nvSpPr>
        <p:spPr>
          <a:xfrm>
            <a:off x="8953500" y="3486150"/>
            <a:ext cx="3086100" cy="3219450"/>
          </a:xfrm>
          <a:custGeom>
            <a:avLst/>
            <a:gdLst>
              <a:gd name="connsiteX0" fmla="*/ 0 w 3086100"/>
              <a:gd name="connsiteY0" fmla="*/ 0 h 3219450"/>
              <a:gd name="connsiteX1" fmla="*/ 3086100 w 3086100"/>
              <a:gd name="connsiteY1" fmla="*/ 0 h 3219450"/>
              <a:gd name="connsiteX2" fmla="*/ 3086100 w 3086100"/>
              <a:gd name="connsiteY2" fmla="*/ 3219450 h 3219450"/>
              <a:gd name="connsiteX3" fmla="*/ 0 w 3086100"/>
              <a:gd name="connsiteY3" fmla="*/ 3219450 h 3219450"/>
            </a:gdLst>
            <a:ahLst/>
            <a:cxnLst>
              <a:cxn ang="0">
                <a:pos x="connsiteX0" y="connsiteY0"/>
              </a:cxn>
              <a:cxn ang="0">
                <a:pos x="connsiteX1" y="connsiteY1"/>
              </a:cxn>
              <a:cxn ang="0">
                <a:pos x="connsiteX2" y="connsiteY2"/>
              </a:cxn>
              <a:cxn ang="0">
                <a:pos x="connsiteX3" y="connsiteY3"/>
              </a:cxn>
            </a:cxnLst>
            <a:rect l="l" t="t" r="r" b="b"/>
            <a:pathLst>
              <a:path w="3086100" h="3219450">
                <a:moveTo>
                  <a:pt x="0" y="0"/>
                </a:moveTo>
                <a:lnTo>
                  <a:pt x="3086100" y="0"/>
                </a:lnTo>
                <a:lnTo>
                  <a:pt x="3086100" y="3219450"/>
                </a:lnTo>
                <a:lnTo>
                  <a:pt x="0" y="3219450"/>
                </a:lnTo>
                <a:close/>
              </a:path>
            </a:pathLst>
          </a:custGeom>
        </p:spPr>
        <p:txBody>
          <a:bodyPr wrap="square">
            <a:noAutofit/>
          </a:bodyPr>
          <a:lstStyle/>
          <a:p>
            <a:endParaRPr lang="en-US"/>
          </a:p>
        </p:txBody>
      </p:sp>
    </p:spTree>
    <p:extLst>
      <p:ext uri="{BB962C8B-B14F-4D97-AF65-F5344CB8AC3E}">
        <p14:creationId xmlns:p14="http://schemas.microsoft.com/office/powerpoint/2010/main" val="1775540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372100" y="0"/>
            <a:ext cx="6819900" cy="5972175"/>
          </a:xfrm>
          <a:custGeom>
            <a:avLst/>
            <a:gdLst>
              <a:gd name="connsiteX0" fmla="*/ 0 w 6819900"/>
              <a:gd name="connsiteY0" fmla="*/ 0 h 5972175"/>
              <a:gd name="connsiteX1" fmla="*/ 6572413 w 6819900"/>
              <a:gd name="connsiteY1" fmla="*/ 0 h 5972175"/>
              <a:gd name="connsiteX2" fmla="*/ 6819900 w 6819900"/>
              <a:gd name="connsiteY2" fmla="*/ 0 h 5972175"/>
              <a:gd name="connsiteX3" fmla="*/ 6819900 w 6819900"/>
              <a:gd name="connsiteY3" fmla="*/ 5972175 h 5972175"/>
              <a:gd name="connsiteX4" fmla="*/ 6572413 w 6819900"/>
              <a:gd name="connsiteY4" fmla="*/ 5972175 h 5972175"/>
              <a:gd name="connsiteX5" fmla="*/ 2545967 w 6819900"/>
              <a:gd name="connsiteY5" fmla="*/ 5972175 h 597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9900" h="5972175">
                <a:moveTo>
                  <a:pt x="0" y="0"/>
                </a:moveTo>
                <a:lnTo>
                  <a:pt x="6572413" y="0"/>
                </a:lnTo>
                <a:lnTo>
                  <a:pt x="6819900" y="0"/>
                </a:lnTo>
                <a:lnTo>
                  <a:pt x="6819900" y="5972175"/>
                </a:lnTo>
                <a:lnTo>
                  <a:pt x="6572413" y="5972175"/>
                </a:lnTo>
                <a:lnTo>
                  <a:pt x="2545967" y="5972175"/>
                </a:lnTo>
                <a:close/>
              </a:path>
            </a:pathLst>
          </a:custGeom>
        </p:spPr>
        <p:txBody>
          <a:bodyPr wrap="square">
            <a:noAutofit/>
          </a:bodyPr>
          <a:lstStyle/>
          <a:p>
            <a:endParaRPr lang="en-US"/>
          </a:p>
        </p:txBody>
      </p:sp>
    </p:spTree>
    <p:extLst>
      <p:ext uri="{BB962C8B-B14F-4D97-AF65-F5344CB8AC3E}">
        <p14:creationId xmlns:p14="http://schemas.microsoft.com/office/powerpoint/2010/main" val="26007388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495300"/>
            <a:ext cx="12192000" cy="5295900"/>
          </a:xfrm>
          <a:custGeom>
            <a:avLst/>
            <a:gdLst>
              <a:gd name="connsiteX0" fmla="*/ 0 w 12192000"/>
              <a:gd name="connsiteY0" fmla="*/ 0 h 5295900"/>
              <a:gd name="connsiteX1" fmla="*/ 12192000 w 12192000"/>
              <a:gd name="connsiteY1" fmla="*/ 0 h 5295900"/>
              <a:gd name="connsiteX2" fmla="*/ 12192000 w 12192000"/>
              <a:gd name="connsiteY2" fmla="*/ 5295900 h 5295900"/>
              <a:gd name="connsiteX3" fmla="*/ 0 w 12192000"/>
              <a:gd name="connsiteY3" fmla="*/ 5295900 h 5295900"/>
            </a:gdLst>
            <a:ahLst/>
            <a:cxnLst>
              <a:cxn ang="0">
                <a:pos x="connsiteX0" y="connsiteY0"/>
              </a:cxn>
              <a:cxn ang="0">
                <a:pos x="connsiteX1" y="connsiteY1"/>
              </a:cxn>
              <a:cxn ang="0">
                <a:pos x="connsiteX2" y="connsiteY2"/>
              </a:cxn>
              <a:cxn ang="0">
                <a:pos x="connsiteX3" y="connsiteY3"/>
              </a:cxn>
            </a:cxnLst>
            <a:rect l="l" t="t" r="r" b="b"/>
            <a:pathLst>
              <a:path w="12192000" h="5295900">
                <a:moveTo>
                  <a:pt x="0" y="0"/>
                </a:moveTo>
                <a:lnTo>
                  <a:pt x="12192000" y="0"/>
                </a:lnTo>
                <a:lnTo>
                  <a:pt x="12192000" y="5295900"/>
                </a:lnTo>
                <a:lnTo>
                  <a:pt x="0" y="5295900"/>
                </a:lnTo>
                <a:close/>
              </a:path>
            </a:pathLst>
          </a:custGeom>
        </p:spPr>
        <p:txBody>
          <a:bodyPr wrap="square">
            <a:noAutofit/>
          </a:bodyPr>
          <a:lstStyle/>
          <a:p>
            <a:endParaRPr lang="en-US"/>
          </a:p>
        </p:txBody>
      </p:sp>
    </p:spTree>
    <p:extLst>
      <p:ext uri="{BB962C8B-B14F-4D97-AF65-F5344CB8AC3E}">
        <p14:creationId xmlns:p14="http://schemas.microsoft.com/office/powerpoint/2010/main" val="24455898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905501" y="742950"/>
            <a:ext cx="4607253" cy="2934314"/>
          </a:xfrm>
          <a:custGeom>
            <a:avLst/>
            <a:gdLst>
              <a:gd name="connsiteX0" fmla="*/ 0 w 4607253"/>
              <a:gd name="connsiteY0" fmla="*/ 0 h 2934314"/>
              <a:gd name="connsiteX1" fmla="*/ 4607253 w 4607253"/>
              <a:gd name="connsiteY1" fmla="*/ 0 h 2934314"/>
              <a:gd name="connsiteX2" fmla="*/ 4607253 w 4607253"/>
              <a:gd name="connsiteY2" fmla="*/ 2934314 h 2934314"/>
              <a:gd name="connsiteX3" fmla="*/ 0 w 4607253"/>
              <a:gd name="connsiteY3" fmla="*/ 2934314 h 2934314"/>
            </a:gdLst>
            <a:ahLst/>
            <a:cxnLst>
              <a:cxn ang="0">
                <a:pos x="connsiteX0" y="connsiteY0"/>
              </a:cxn>
              <a:cxn ang="0">
                <a:pos x="connsiteX1" y="connsiteY1"/>
              </a:cxn>
              <a:cxn ang="0">
                <a:pos x="connsiteX2" y="connsiteY2"/>
              </a:cxn>
              <a:cxn ang="0">
                <a:pos x="connsiteX3" y="connsiteY3"/>
              </a:cxn>
            </a:cxnLst>
            <a:rect l="l" t="t" r="r" b="b"/>
            <a:pathLst>
              <a:path w="4607253" h="2934314">
                <a:moveTo>
                  <a:pt x="0" y="0"/>
                </a:moveTo>
                <a:lnTo>
                  <a:pt x="4607253" y="0"/>
                </a:lnTo>
                <a:lnTo>
                  <a:pt x="4607253" y="2934314"/>
                </a:lnTo>
                <a:lnTo>
                  <a:pt x="0" y="2934314"/>
                </a:lnTo>
                <a:close/>
              </a:path>
            </a:pathLst>
          </a:custGeom>
        </p:spPr>
        <p:txBody>
          <a:bodyPr wrap="square">
            <a:noAutofit/>
          </a:bodyPr>
          <a:lstStyle/>
          <a:p>
            <a:endParaRPr lang="en-US"/>
          </a:p>
        </p:txBody>
      </p:sp>
    </p:spTree>
    <p:extLst>
      <p:ext uri="{BB962C8B-B14F-4D97-AF65-F5344CB8AC3E}">
        <p14:creationId xmlns:p14="http://schemas.microsoft.com/office/powerpoint/2010/main" val="30209026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499773" y="2114550"/>
            <a:ext cx="2110077" cy="3695700"/>
          </a:xfrm>
          <a:custGeom>
            <a:avLst/>
            <a:gdLst>
              <a:gd name="connsiteX0" fmla="*/ 0 w 2110077"/>
              <a:gd name="connsiteY0" fmla="*/ 0 h 3695700"/>
              <a:gd name="connsiteX1" fmla="*/ 2110077 w 2110077"/>
              <a:gd name="connsiteY1" fmla="*/ 0 h 3695700"/>
              <a:gd name="connsiteX2" fmla="*/ 2110077 w 2110077"/>
              <a:gd name="connsiteY2" fmla="*/ 3695700 h 3695700"/>
              <a:gd name="connsiteX3" fmla="*/ 0 w 2110077"/>
              <a:gd name="connsiteY3" fmla="*/ 3695700 h 3695700"/>
            </a:gdLst>
            <a:ahLst/>
            <a:cxnLst>
              <a:cxn ang="0">
                <a:pos x="connsiteX0" y="connsiteY0"/>
              </a:cxn>
              <a:cxn ang="0">
                <a:pos x="connsiteX1" y="connsiteY1"/>
              </a:cxn>
              <a:cxn ang="0">
                <a:pos x="connsiteX2" y="connsiteY2"/>
              </a:cxn>
              <a:cxn ang="0">
                <a:pos x="connsiteX3" y="connsiteY3"/>
              </a:cxn>
            </a:cxnLst>
            <a:rect l="l" t="t" r="r" b="b"/>
            <a:pathLst>
              <a:path w="2110077" h="3695700">
                <a:moveTo>
                  <a:pt x="0" y="0"/>
                </a:moveTo>
                <a:lnTo>
                  <a:pt x="2110077" y="0"/>
                </a:lnTo>
                <a:lnTo>
                  <a:pt x="2110077" y="3695700"/>
                </a:lnTo>
                <a:lnTo>
                  <a:pt x="0" y="3695700"/>
                </a:lnTo>
                <a:close/>
              </a:path>
            </a:pathLst>
          </a:custGeom>
        </p:spPr>
        <p:txBody>
          <a:bodyPr wrap="square">
            <a:noAutofit/>
          </a:bodyPr>
          <a:lstStyle/>
          <a:p>
            <a:endParaRPr lang="en-US"/>
          </a:p>
        </p:txBody>
      </p:sp>
      <p:sp>
        <p:nvSpPr>
          <p:cNvPr id="13" name="Picture Placeholder 12"/>
          <p:cNvSpPr>
            <a:spLocks noGrp="1"/>
          </p:cNvSpPr>
          <p:nvPr>
            <p:ph type="pic" sz="quarter" idx="11"/>
          </p:nvPr>
        </p:nvSpPr>
        <p:spPr>
          <a:xfrm>
            <a:off x="2943226" y="1720285"/>
            <a:ext cx="2310732" cy="4061391"/>
          </a:xfrm>
          <a:custGeom>
            <a:avLst/>
            <a:gdLst>
              <a:gd name="connsiteX0" fmla="*/ 0 w 2310732"/>
              <a:gd name="connsiteY0" fmla="*/ 0 h 4061391"/>
              <a:gd name="connsiteX1" fmla="*/ 2310732 w 2310732"/>
              <a:gd name="connsiteY1" fmla="*/ 0 h 4061391"/>
              <a:gd name="connsiteX2" fmla="*/ 2310732 w 2310732"/>
              <a:gd name="connsiteY2" fmla="*/ 4061391 h 4061391"/>
              <a:gd name="connsiteX3" fmla="*/ 0 w 2310732"/>
              <a:gd name="connsiteY3" fmla="*/ 4061391 h 4061391"/>
            </a:gdLst>
            <a:ahLst/>
            <a:cxnLst>
              <a:cxn ang="0">
                <a:pos x="connsiteX0" y="connsiteY0"/>
              </a:cxn>
              <a:cxn ang="0">
                <a:pos x="connsiteX1" y="connsiteY1"/>
              </a:cxn>
              <a:cxn ang="0">
                <a:pos x="connsiteX2" y="connsiteY2"/>
              </a:cxn>
              <a:cxn ang="0">
                <a:pos x="connsiteX3" y="connsiteY3"/>
              </a:cxn>
            </a:cxnLst>
            <a:rect l="l" t="t" r="r" b="b"/>
            <a:pathLst>
              <a:path w="2310732" h="4061391">
                <a:moveTo>
                  <a:pt x="0" y="0"/>
                </a:moveTo>
                <a:lnTo>
                  <a:pt x="2310732" y="0"/>
                </a:lnTo>
                <a:lnTo>
                  <a:pt x="2310732" y="4061391"/>
                </a:lnTo>
                <a:lnTo>
                  <a:pt x="0" y="4061391"/>
                </a:lnTo>
                <a:close/>
              </a:path>
            </a:pathLst>
          </a:custGeom>
        </p:spPr>
        <p:txBody>
          <a:bodyPr wrap="square">
            <a:noAutofit/>
          </a:bodyPr>
          <a:lstStyle/>
          <a:p>
            <a:endParaRPr lang="en-US"/>
          </a:p>
        </p:txBody>
      </p:sp>
    </p:spTree>
    <p:extLst>
      <p:ext uri="{BB962C8B-B14F-4D97-AF65-F5344CB8AC3E}">
        <p14:creationId xmlns:p14="http://schemas.microsoft.com/office/powerpoint/2010/main" val="22491802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3505200" y="1867756"/>
            <a:ext cx="3614210" cy="4812444"/>
          </a:xfrm>
          <a:custGeom>
            <a:avLst/>
            <a:gdLst>
              <a:gd name="connsiteX0" fmla="*/ 0 w 3614210"/>
              <a:gd name="connsiteY0" fmla="*/ 0 h 4812444"/>
              <a:gd name="connsiteX1" fmla="*/ 3614210 w 3614210"/>
              <a:gd name="connsiteY1" fmla="*/ 0 h 4812444"/>
              <a:gd name="connsiteX2" fmla="*/ 3614210 w 3614210"/>
              <a:gd name="connsiteY2" fmla="*/ 4812444 h 4812444"/>
              <a:gd name="connsiteX3" fmla="*/ 0 w 3614210"/>
              <a:gd name="connsiteY3" fmla="*/ 4812444 h 4812444"/>
            </a:gdLst>
            <a:ahLst/>
            <a:cxnLst>
              <a:cxn ang="0">
                <a:pos x="connsiteX0" y="connsiteY0"/>
              </a:cxn>
              <a:cxn ang="0">
                <a:pos x="connsiteX1" y="connsiteY1"/>
              </a:cxn>
              <a:cxn ang="0">
                <a:pos x="connsiteX2" y="connsiteY2"/>
              </a:cxn>
              <a:cxn ang="0">
                <a:pos x="connsiteX3" y="connsiteY3"/>
              </a:cxn>
            </a:cxnLst>
            <a:rect l="l" t="t" r="r" b="b"/>
            <a:pathLst>
              <a:path w="3614210" h="4812444">
                <a:moveTo>
                  <a:pt x="0" y="0"/>
                </a:moveTo>
                <a:lnTo>
                  <a:pt x="3614210" y="0"/>
                </a:lnTo>
                <a:lnTo>
                  <a:pt x="3614210" y="4812444"/>
                </a:lnTo>
                <a:lnTo>
                  <a:pt x="0" y="4812444"/>
                </a:lnTo>
                <a:close/>
              </a:path>
            </a:pathLst>
          </a:custGeom>
        </p:spPr>
        <p:txBody>
          <a:bodyPr wrap="square">
            <a:noAutofit/>
          </a:bodyPr>
          <a:lstStyle/>
          <a:p>
            <a:endParaRPr lang="en-US"/>
          </a:p>
        </p:txBody>
      </p:sp>
    </p:spTree>
    <p:extLst>
      <p:ext uri="{BB962C8B-B14F-4D97-AF65-F5344CB8AC3E}">
        <p14:creationId xmlns:p14="http://schemas.microsoft.com/office/powerpoint/2010/main" val="41944078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911350" y="2432051"/>
            <a:ext cx="2470150" cy="2936874"/>
          </a:xfrm>
          <a:custGeom>
            <a:avLst/>
            <a:gdLst>
              <a:gd name="connsiteX0" fmla="*/ 411700 w 2470150"/>
              <a:gd name="connsiteY0" fmla="*/ 0 h 2936874"/>
              <a:gd name="connsiteX1" fmla="*/ 2058450 w 2470150"/>
              <a:gd name="connsiteY1" fmla="*/ 0 h 2936874"/>
              <a:gd name="connsiteX2" fmla="*/ 2470150 w 2470150"/>
              <a:gd name="connsiteY2" fmla="*/ 411700 h 2936874"/>
              <a:gd name="connsiteX3" fmla="*/ 2470150 w 2470150"/>
              <a:gd name="connsiteY3" fmla="*/ 2525174 h 2936874"/>
              <a:gd name="connsiteX4" fmla="*/ 2058450 w 2470150"/>
              <a:gd name="connsiteY4" fmla="*/ 2936874 h 2936874"/>
              <a:gd name="connsiteX5" fmla="*/ 411700 w 2470150"/>
              <a:gd name="connsiteY5" fmla="*/ 2936874 h 2936874"/>
              <a:gd name="connsiteX6" fmla="*/ 0 w 2470150"/>
              <a:gd name="connsiteY6" fmla="*/ 2525174 h 2936874"/>
              <a:gd name="connsiteX7" fmla="*/ 0 w 2470150"/>
              <a:gd name="connsiteY7" fmla="*/ 411700 h 2936874"/>
              <a:gd name="connsiteX8" fmla="*/ 411700 w 2470150"/>
              <a:gd name="connsiteY8" fmla="*/ 0 h 293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0150" h="2936874">
                <a:moveTo>
                  <a:pt x="411700" y="0"/>
                </a:moveTo>
                <a:lnTo>
                  <a:pt x="2058450" y="0"/>
                </a:lnTo>
                <a:cubicBezTo>
                  <a:pt x="2285826" y="0"/>
                  <a:pt x="2470150" y="184324"/>
                  <a:pt x="2470150" y="411700"/>
                </a:cubicBezTo>
                <a:lnTo>
                  <a:pt x="2470150" y="2525174"/>
                </a:lnTo>
                <a:cubicBezTo>
                  <a:pt x="2470150" y="2752550"/>
                  <a:pt x="2285826" y="2936874"/>
                  <a:pt x="2058450" y="2936874"/>
                </a:cubicBezTo>
                <a:lnTo>
                  <a:pt x="411700" y="2936874"/>
                </a:lnTo>
                <a:cubicBezTo>
                  <a:pt x="184324" y="2936874"/>
                  <a:pt x="0" y="2752550"/>
                  <a:pt x="0" y="2525174"/>
                </a:cubicBezTo>
                <a:lnTo>
                  <a:pt x="0" y="411700"/>
                </a:lnTo>
                <a:cubicBezTo>
                  <a:pt x="0" y="184324"/>
                  <a:pt x="184324" y="0"/>
                  <a:pt x="411700"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8620400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18293526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DC585B6-7D61-40D8-865E-8D363AED316B}" type="datetimeFigureOut">
              <a:rPr lang="en-US" smtClean="0"/>
              <a:t>11/29/2024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9243C37-F179-4838-A77C-73187134C158}" type="slidenum">
              <a:rPr lang="en-US" smtClean="0"/>
              <a:t>‹#›</a:t>
            </a:fld>
            <a:endParaRPr lang="en-US" dirty="0"/>
          </a:p>
        </p:txBody>
      </p:sp>
    </p:spTree>
    <p:extLst>
      <p:ext uri="{BB962C8B-B14F-4D97-AF65-F5344CB8AC3E}">
        <p14:creationId xmlns:p14="http://schemas.microsoft.com/office/powerpoint/2010/main" val="2027040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C585B6-7D61-40D8-865E-8D363AED316B}" type="datetimeFigureOut">
              <a:rPr lang="en-US" smtClean="0"/>
              <a:t>11/29/2024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9243C37-F179-4838-A77C-73187134C158}" type="slidenum">
              <a:rPr lang="en-US" smtClean="0"/>
              <a:t>‹#›</a:t>
            </a:fld>
            <a:endParaRPr lang="en-US" dirty="0"/>
          </a:p>
        </p:txBody>
      </p:sp>
    </p:spTree>
    <p:extLst>
      <p:ext uri="{BB962C8B-B14F-4D97-AF65-F5344CB8AC3E}">
        <p14:creationId xmlns:p14="http://schemas.microsoft.com/office/powerpoint/2010/main" val="3033169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BA7D4-3EA8-46DE-8725-D2094FEC64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BC8154-4C22-402C-A1D4-CFE4E640F0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17F581-D361-479B-B4C9-AE1EB12180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412E25-644A-4ECD-A0F1-257BFE0780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4549A8-A434-4932-A538-B0884FB0E6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0F07B1-5B0F-41D9-93EC-9E42F0FBCDD2}"/>
              </a:ext>
            </a:extLst>
          </p:cNvPr>
          <p:cNvSpPr>
            <a:spLocks noGrp="1"/>
          </p:cNvSpPr>
          <p:nvPr>
            <p:ph type="dt" sz="half" idx="10"/>
          </p:nvPr>
        </p:nvSpPr>
        <p:spPr/>
        <p:txBody>
          <a:bodyPr/>
          <a:lstStyle/>
          <a:p>
            <a:fld id="{88DFCC43-8859-44A0-ADBE-19D7ED44E147}" type="datetimeFigureOut">
              <a:rPr lang="en-US" smtClean="0"/>
              <a:t>11/29/2024</a:t>
            </a:fld>
            <a:endParaRPr lang="en-US"/>
          </a:p>
        </p:txBody>
      </p:sp>
      <p:sp>
        <p:nvSpPr>
          <p:cNvPr id="8" name="Footer Placeholder 7">
            <a:extLst>
              <a:ext uri="{FF2B5EF4-FFF2-40B4-BE49-F238E27FC236}">
                <a16:creationId xmlns:a16="http://schemas.microsoft.com/office/drawing/2014/main" id="{562DFFEC-097C-45F2-9F3E-3148BFC083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D13813-6C91-4058-8C9F-9CC20D1BC676}"/>
              </a:ext>
            </a:extLst>
          </p:cNvPr>
          <p:cNvSpPr>
            <a:spLocks noGrp="1"/>
          </p:cNvSpPr>
          <p:nvPr>
            <p:ph type="sldNum" sz="quarter" idx="12"/>
          </p:nvPr>
        </p:nvSpPr>
        <p:spPr/>
        <p:txBody>
          <a:bodyPr/>
          <a:lstStyle/>
          <a:p>
            <a:fld id="{AE3084EA-D74C-4A6C-A2A0-8D9C1CE71E8D}" type="slidenum">
              <a:rPr lang="en-US" smtClean="0"/>
              <a:t>‹#›</a:t>
            </a:fld>
            <a:endParaRPr lang="en-US"/>
          </a:p>
        </p:txBody>
      </p:sp>
    </p:spTree>
    <p:extLst>
      <p:ext uri="{BB962C8B-B14F-4D97-AF65-F5344CB8AC3E}">
        <p14:creationId xmlns:p14="http://schemas.microsoft.com/office/powerpoint/2010/main" val="67691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C585B6-7D61-40D8-865E-8D363AED316B}" type="datetimeFigureOut">
              <a:rPr lang="en-US" smtClean="0"/>
              <a:t>11/29/2024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9243C37-F179-4838-A77C-73187134C158}" type="slidenum">
              <a:rPr lang="en-US" smtClean="0"/>
              <a:t>‹#›</a:t>
            </a:fld>
            <a:endParaRPr lang="en-US" dirty="0"/>
          </a:p>
        </p:txBody>
      </p:sp>
    </p:spTree>
    <p:extLst>
      <p:ext uri="{BB962C8B-B14F-4D97-AF65-F5344CB8AC3E}">
        <p14:creationId xmlns:p14="http://schemas.microsoft.com/office/powerpoint/2010/main" val="18104685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C585B6-7D61-40D8-865E-8D363AED316B}" type="datetimeFigureOut">
              <a:rPr lang="en-US" smtClean="0"/>
              <a:t>11/29/2024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9243C37-F179-4838-A77C-73187134C158}" type="slidenum">
              <a:rPr lang="en-US" smtClean="0"/>
              <a:t>‹#›</a:t>
            </a:fld>
            <a:endParaRPr lang="en-US" dirty="0"/>
          </a:p>
        </p:txBody>
      </p:sp>
    </p:spTree>
    <p:extLst>
      <p:ext uri="{BB962C8B-B14F-4D97-AF65-F5344CB8AC3E}">
        <p14:creationId xmlns:p14="http://schemas.microsoft.com/office/powerpoint/2010/main" val="35761278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C585B6-7D61-40D8-865E-8D363AED316B}" type="datetimeFigureOut">
              <a:rPr lang="en-US" smtClean="0"/>
              <a:t>11/29/2024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9243C37-F179-4838-A77C-73187134C158}" type="slidenum">
              <a:rPr lang="en-US" smtClean="0"/>
              <a:t>‹#›</a:t>
            </a:fld>
            <a:endParaRPr lang="en-US" dirty="0"/>
          </a:p>
        </p:txBody>
      </p:sp>
    </p:spTree>
    <p:extLst>
      <p:ext uri="{BB962C8B-B14F-4D97-AF65-F5344CB8AC3E}">
        <p14:creationId xmlns:p14="http://schemas.microsoft.com/office/powerpoint/2010/main" val="41125171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C585B6-7D61-40D8-865E-8D363AED316B}" type="datetimeFigureOut">
              <a:rPr lang="en-US" smtClean="0"/>
              <a:t>11/29/2024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9243C37-F179-4838-A77C-73187134C158}" type="slidenum">
              <a:rPr lang="en-US" smtClean="0"/>
              <a:t>‹#›</a:t>
            </a:fld>
            <a:endParaRPr lang="en-US" dirty="0"/>
          </a:p>
        </p:txBody>
      </p:sp>
    </p:spTree>
    <p:extLst>
      <p:ext uri="{BB962C8B-B14F-4D97-AF65-F5344CB8AC3E}">
        <p14:creationId xmlns:p14="http://schemas.microsoft.com/office/powerpoint/2010/main" val="37027797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C585B6-7D61-40D8-865E-8D363AED316B}" type="datetimeFigureOut">
              <a:rPr lang="en-US" smtClean="0"/>
              <a:t>11/29/2024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9243C37-F179-4838-A77C-73187134C158}" type="slidenum">
              <a:rPr lang="en-US" smtClean="0"/>
              <a:t>‹#›</a:t>
            </a:fld>
            <a:endParaRPr lang="en-US" dirty="0"/>
          </a:p>
        </p:txBody>
      </p:sp>
    </p:spTree>
    <p:extLst>
      <p:ext uri="{BB962C8B-B14F-4D97-AF65-F5344CB8AC3E}">
        <p14:creationId xmlns:p14="http://schemas.microsoft.com/office/powerpoint/2010/main" val="18984346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C585B6-7D61-40D8-865E-8D363AED316B}" type="datetimeFigureOut">
              <a:rPr lang="en-US" smtClean="0"/>
              <a:t>11/29/2024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9243C37-F179-4838-A77C-73187134C158}" type="slidenum">
              <a:rPr lang="en-US" smtClean="0"/>
              <a:t>‹#›</a:t>
            </a:fld>
            <a:endParaRPr lang="en-US" dirty="0"/>
          </a:p>
        </p:txBody>
      </p:sp>
    </p:spTree>
    <p:extLst>
      <p:ext uri="{BB962C8B-B14F-4D97-AF65-F5344CB8AC3E}">
        <p14:creationId xmlns:p14="http://schemas.microsoft.com/office/powerpoint/2010/main" val="21643732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C585B6-7D61-40D8-865E-8D363AED316B}" type="datetimeFigureOut">
              <a:rPr lang="en-US" smtClean="0"/>
              <a:t>11/29/2024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9243C37-F179-4838-A77C-73187134C158}" type="slidenum">
              <a:rPr lang="en-US" smtClean="0"/>
              <a:t>‹#›</a:t>
            </a:fld>
            <a:endParaRPr lang="en-US" dirty="0"/>
          </a:p>
        </p:txBody>
      </p:sp>
    </p:spTree>
    <p:extLst>
      <p:ext uri="{BB962C8B-B14F-4D97-AF65-F5344CB8AC3E}">
        <p14:creationId xmlns:p14="http://schemas.microsoft.com/office/powerpoint/2010/main" val="11065381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C585B6-7D61-40D8-865E-8D363AED316B}" type="datetimeFigureOut">
              <a:rPr lang="en-US" smtClean="0"/>
              <a:t>11/29/2024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9243C37-F179-4838-A77C-73187134C158}" type="slidenum">
              <a:rPr lang="en-US" smtClean="0"/>
              <a:t>‹#›</a:t>
            </a:fld>
            <a:endParaRPr lang="en-US" dirty="0"/>
          </a:p>
        </p:txBody>
      </p:sp>
    </p:spTree>
    <p:extLst>
      <p:ext uri="{BB962C8B-B14F-4D97-AF65-F5344CB8AC3E}">
        <p14:creationId xmlns:p14="http://schemas.microsoft.com/office/powerpoint/2010/main" val="11367199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C585B6-7D61-40D8-865E-8D363AED316B}" type="datetimeFigureOut">
              <a:rPr lang="en-US" smtClean="0"/>
              <a:t>11/29/2024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9243C37-F179-4838-A77C-73187134C158}" type="slidenum">
              <a:rPr lang="en-US" smtClean="0"/>
              <a:t>‹#›</a:t>
            </a:fld>
            <a:endParaRPr lang="en-US" dirty="0"/>
          </a:p>
        </p:txBody>
      </p:sp>
    </p:spTree>
    <p:extLst>
      <p:ext uri="{BB962C8B-B14F-4D97-AF65-F5344CB8AC3E}">
        <p14:creationId xmlns:p14="http://schemas.microsoft.com/office/powerpoint/2010/main" val="16851832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66622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nodePh="1">
                                  <p:stCondLst>
                                    <p:cond delay="0"/>
                                  </p:stCondLst>
                                  <p:endCondLst>
                                    <p:cond evt="begin" delay="0">
                                      <p:tn val="5"/>
                                    </p:cond>
                                  </p:endCondLst>
                                  <p:childTnLst>
                                    <p:animScale>
                                      <p:cBhvr>
                                        <p:cTn id="6" dur="3700" fill="hold"/>
                                        <p:tgtEl>
                                          <p:spTgt spid="8"/>
                                        </p:tgtEl>
                                      </p:cBhvr>
                                      <p:by x="120000" y="120000"/>
                                    </p:animScale>
                                  </p:childTnLst>
                                </p:cTn>
                              </p:par>
                              <p:par>
                                <p:cTn id="7" presetID="6" presetClass="emph" presetSubtype="0" fill="hold" grpId="1" nodeType="withEffect" nodePh="1">
                                  <p:stCondLst>
                                    <p:cond delay="1500"/>
                                  </p:stCondLst>
                                  <p:endCondLst>
                                    <p:cond evt="begin" delay="0">
                                      <p:tn val="7"/>
                                    </p:cond>
                                  </p:endCondLst>
                                  <p:childTnLst>
                                    <p:animScale>
                                      <p:cBhvr>
                                        <p:cTn id="8" dur="950" fill="hold"/>
                                        <p:tgtEl>
                                          <p:spTgt spid="8"/>
                                        </p:tgtEl>
                                      </p:cBhvr>
                                      <p:by x="120000" y="120000"/>
                                    </p:animScale>
                                  </p:childTnLst>
                                </p:cTn>
                              </p:par>
                              <p:par>
                                <p:cTn id="9" presetID="8" presetClass="emph" presetSubtype="0" fill="hold" grpId="2" nodeType="withEffect" nodePh="1">
                                  <p:stCondLst>
                                    <p:cond delay="1500"/>
                                  </p:stCondLst>
                                  <p:endCondLst>
                                    <p:cond evt="begin" delay="0">
                                      <p:tn val="9"/>
                                    </p:cond>
                                  </p:endCondLst>
                                  <p:childTnLst>
                                    <p:animRot by="300000">
                                      <p:cBhvr>
                                        <p:cTn id="10" dur="1000" fill="hold"/>
                                        <p:tgtEl>
                                          <p:spTgt spid="8"/>
                                        </p:tgtEl>
                                        <p:attrNameLst>
                                          <p:attrName>r</p:attrName>
                                        </p:attrNameLst>
                                      </p:cBhvr>
                                    </p:animRot>
                                  </p:childTnLst>
                                </p:cTn>
                              </p:par>
                              <p:par>
                                <p:cTn id="11" presetID="6" presetClass="emph" presetSubtype="0" decel="100000" autoRev="1" fill="hold" grpId="3" nodeType="withEffect" nodePh="1">
                                  <p:stCondLst>
                                    <p:cond delay="3700"/>
                                  </p:stCondLst>
                                  <p:endCondLst>
                                    <p:cond evt="begin" delay="0">
                                      <p:tn val="11"/>
                                    </p:cond>
                                  </p:endCondLst>
                                  <p:childTnLst>
                                    <p:animScale>
                                      <p:cBhvr>
                                        <p:cTn id="12" dur="35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8" grpId="3"/>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1A696-6F6E-4E4E-BB3F-B0638D961C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437A7A-8473-4DA3-8D7C-58108E42960C}"/>
              </a:ext>
            </a:extLst>
          </p:cNvPr>
          <p:cNvSpPr>
            <a:spLocks noGrp="1"/>
          </p:cNvSpPr>
          <p:nvPr>
            <p:ph type="dt" sz="half" idx="10"/>
          </p:nvPr>
        </p:nvSpPr>
        <p:spPr/>
        <p:txBody>
          <a:bodyPr/>
          <a:lstStyle/>
          <a:p>
            <a:fld id="{88DFCC43-8859-44A0-ADBE-19D7ED44E147}" type="datetimeFigureOut">
              <a:rPr lang="en-US" smtClean="0"/>
              <a:t>11/29/2024</a:t>
            </a:fld>
            <a:endParaRPr lang="en-US"/>
          </a:p>
        </p:txBody>
      </p:sp>
      <p:sp>
        <p:nvSpPr>
          <p:cNvPr id="4" name="Footer Placeholder 3">
            <a:extLst>
              <a:ext uri="{FF2B5EF4-FFF2-40B4-BE49-F238E27FC236}">
                <a16:creationId xmlns:a16="http://schemas.microsoft.com/office/drawing/2014/main" id="{F46355C5-28B7-4F1C-B170-175C1DBEDE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484CF7-0A0A-4B80-B5FA-8CAFF4932F86}"/>
              </a:ext>
            </a:extLst>
          </p:cNvPr>
          <p:cNvSpPr>
            <a:spLocks noGrp="1"/>
          </p:cNvSpPr>
          <p:nvPr>
            <p:ph type="sldNum" sz="quarter" idx="12"/>
          </p:nvPr>
        </p:nvSpPr>
        <p:spPr/>
        <p:txBody>
          <a:bodyPr/>
          <a:lstStyle/>
          <a:p>
            <a:fld id="{AE3084EA-D74C-4A6C-A2A0-8D9C1CE71E8D}" type="slidenum">
              <a:rPr lang="en-US" smtClean="0"/>
              <a:t>‹#›</a:t>
            </a:fld>
            <a:endParaRPr lang="en-US"/>
          </a:p>
        </p:txBody>
      </p:sp>
    </p:spTree>
    <p:extLst>
      <p:ext uri="{BB962C8B-B14F-4D97-AF65-F5344CB8AC3E}">
        <p14:creationId xmlns:p14="http://schemas.microsoft.com/office/powerpoint/2010/main" val="275782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233092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nodePh="1">
                                  <p:stCondLst>
                                    <p:cond delay="0"/>
                                  </p:stCondLst>
                                  <p:endCondLst>
                                    <p:cond evt="begin" delay="0">
                                      <p:tn val="5"/>
                                    </p:cond>
                                  </p:endCondLst>
                                  <p:childTnLst>
                                    <p:animScale>
                                      <p:cBhvr>
                                        <p:cTn id="6" dur="3700" fill="hold"/>
                                        <p:tgtEl>
                                          <p:spTgt spid="8"/>
                                        </p:tgtEl>
                                      </p:cBhvr>
                                      <p:by x="120000" y="120000"/>
                                    </p:animScale>
                                  </p:childTnLst>
                                </p:cTn>
                              </p:par>
                              <p:par>
                                <p:cTn id="7" presetID="6" presetClass="emph" presetSubtype="0" fill="hold" grpId="1" nodeType="withEffect" nodePh="1">
                                  <p:stCondLst>
                                    <p:cond delay="1500"/>
                                  </p:stCondLst>
                                  <p:endCondLst>
                                    <p:cond evt="begin" delay="0">
                                      <p:tn val="7"/>
                                    </p:cond>
                                  </p:endCondLst>
                                  <p:childTnLst>
                                    <p:animScale>
                                      <p:cBhvr>
                                        <p:cTn id="8" dur="950" fill="hold"/>
                                        <p:tgtEl>
                                          <p:spTgt spid="8"/>
                                        </p:tgtEl>
                                      </p:cBhvr>
                                      <p:by x="120000" y="120000"/>
                                    </p:animScale>
                                  </p:childTnLst>
                                </p:cTn>
                              </p:par>
                              <p:par>
                                <p:cTn id="9" presetID="8" presetClass="emph" presetSubtype="0" fill="hold" grpId="2" nodeType="withEffect" nodePh="1">
                                  <p:stCondLst>
                                    <p:cond delay="1500"/>
                                  </p:stCondLst>
                                  <p:endCondLst>
                                    <p:cond evt="begin" delay="0">
                                      <p:tn val="9"/>
                                    </p:cond>
                                  </p:endCondLst>
                                  <p:childTnLst>
                                    <p:animRot by="300000">
                                      <p:cBhvr>
                                        <p:cTn id="10" dur="1000" fill="hold"/>
                                        <p:tgtEl>
                                          <p:spTgt spid="8"/>
                                        </p:tgtEl>
                                        <p:attrNameLst>
                                          <p:attrName>r</p:attrName>
                                        </p:attrNameLst>
                                      </p:cBhvr>
                                    </p:animRot>
                                  </p:childTnLst>
                                </p:cTn>
                              </p:par>
                              <p:par>
                                <p:cTn id="11" presetID="6" presetClass="emph" presetSubtype="0" decel="100000" fill="hold" grpId="3" nodeType="withEffect" nodePh="1">
                                  <p:stCondLst>
                                    <p:cond delay="3700"/>
                                  </p:stCondLst>
                                  <p:endCondLst>
                                    <p:cond evt="begin" delay="0">
                                      <p:tn val="11"/>
                                    </p:cond>
                                  </p:endCondLst>
                                  <p:childTnLst>
                                    <p:animScale>
                                      <p:cBhvr>
                                        <p:cTn id="12" dur="500" fill="hold"/>
                                        <p:tgtEl>
                                          <p:spTgt spid="8"/>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8" grpId="3"/>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5562600" cy="6858000"/>
          </a:xfrm>
        </p:spPr>
        <p:txBody>
          <a:bodyPr/>
          <a:lstStyle/>
          <a:p>
            <a:endParaRPr lang="en-US"/>
          </a:p>
        </p:txBody>
      </p:sp>
      <p:sp>
        <p:nvSpPr>
          <p:cNvPr id="3" name="Picture Placeholder 7"/>
          <p:cNvSpPr>
            <a:spLocks noGrp="1"/>
          </p:cNvSpPr>
          <p:nvPr>
            <p:ph type="pic" sz="quarter" idx="11"/>
          </p:nvPr>
        </p:nvSpPr>
        <p:spPr>
          <a:xfrm>
            <a:off x="5562600" y="0"/>
            <a:ext cx="6629400" cy="6858000"/>
          </a:xfrm>
        </p:spPr>
        <p:txBody>
          <a:bodyPr/>
          <a:lstStyle/>
          <a:p>
            <a:endParaRPr lang="en-US"/>
          </a:p>
        </p:txBody>
      </p:sp>
    </p:spTree>
    <p:extLst>
      <p:ext uri="{BB962C8B-B14F-4D97-AF65-F5344CB8AC3E}">
        <p14:creationId xmlns:p14="http://schemas.microsoft.com/office/powerpoint/2010/main" val="120118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nodePh="1">
                                  <p:stCondLst>
                                    <p:cond delay="0"/>
                                  </p:stCondLst>
                                  <p:endCondLst>
                                    <p:cond evt="begin" delay="0">
                                      <p:tn val="5"/>
                                    </p:cond>
                                  </p:endCondLst>
                                  <p:childTnLst>
                                    <p:animScale>
                                      <p:cBhvr>
                                        <p:cTn id="6" dur="4500" fill="hold"/>
                                        <p:tgtEl>
                                          <p:spTgt spid="8"/>
                                        </p:tgtEl>
                                      </p:cBhvr>
                                      <p:by x="110000" y="110000"/>
                                    </p:animScale>
                                  </p:childTnLst>
                                </p:cTn>
                              </p:par>
                              <p:par>
                                <p:cTn id="7" presetID="6" presetClass="emph" presetSubtype="0" fill="hold" grpId="1" nodeType="withEffect" nodePh="1">
                                  <p:stCondLst>
                                    <p:cond delay="1500"/>
                                  </p:stCondLst>
                                  <p:endCondLst>
                                    <p:cond evt="begin" delay="0">
                                      <p:tn val="7"/>
                                    </p:cond>
                                  </p:endCondLst>
                                  <p:childTnLst>
                                    <p:animScale>
                                      <p:cBhvr>
                                        <p:cTn id="8" dur="950" fill="hold"/>
                                        <p:tgtEl>
                                          <p:spTgt spid="8"/>
                                        </p:tgtEl>
                                      </p:cBhvr>
                                      <p:by x="120000" y="120000"/>
                                    </p:animScale>
                                  </p:childTnLst>
                                </p:cTn>
                              </p:par>
                              <p:par>
                                <p:cTn id="9" presetID="6" presetClass="emph" presetSubtype="0" fill="hold" grpId="0" nodeType="withEffect" nodePh="1">
                                  <p:stCondLst>
                                    <p:cond delay="600"/>
                                  </p:stCondLst>
                                  <p:endCondLst>
                                    <p:cond evt="begin" delay="0">
                                      <p:tn val="9"/>
                                    </p:cond>
                                  </p:endCondLst>
                                  <p:childTnLst>
                                    <p:animScale>
                                      <p:cBhvr>
                                        <p:cTn id="10" dur="4500" fill="hold"/>
                                        <p:tgtEl>
                                          <p:spTgt spid="3"/>
                                        </p:tgtEl>
                                      </p:cBhvr>
                                      <p:by x="110000" y="110000"/>
                                    </p:animScale>
                                  </p:childTnLst>
                                </p:cTn>
                              </p:par>
                              <p:par>
                                <p:cTn id="11" presetID="6" presetClass="emph" presetSubtype="0" fill="hold" grpId="1" nodeType="withEffect" nodePh="1">
                                  <p:stCondLst>
                                    <p:cond delay="2000"/>
                                  </p:stCondLst>
                                  <p:endCondLst>
                                    <p:cond evt="begin" delay="0">
                                      <p:tn val="11"/>
                                    </p:cond>
                                  </p:endCondLst>
                                  <p:childTnLst>
                                    <p:animScale>
                                      <p:cBhvr>
                                        <p:cTn id="12" dur="95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3" grpId="0"/>
      <p:bldP spid="3" grpId="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857250" y="0"/>
            <a:ext cx="3143250" cy="6858000"/>
          </a:xfrm>
        </p:spPr>
        <p:txBody>
          <a:bodyPr/>
          <a:lstStyle/>
          <a:p>
            <a:endParaRPr lang="en-US"/>
          </a:p>
        </p:txBody>
      </p:sp>
      <p:sp>
        <p:nvSpPr>
          <p:cNvPr id="4" name="Picture Placeholder 7"/>
          <p:cNvSpPr>
            <a:spLocks noGrp="1"/>
          </p:cNvSpPr>
          <p:nvPr>
            <p:ph type="pic" sz="quarter" idx="11"/>
          </p:nvPr>
        </p:nvSpPr>
        <p:spPr>
          <a:xfrm>
            <a:off x="4429125" y="0"/>
            <a:ext cx="3143250" cy="3429001"/>
          </a:xfrm>
        </p:spPr>
        <p:txBody>
          <a:bodyPr/>
          <a:lstStyle/>
          <a:p>
            <a:endParaRPr lang="en-US"/>
          </a:p>
        </p:txBody>
      </p:sp>
      <p:sp>
        <p:nvSpPr>
          <p:cNvPr id="5" name="Picture Placeholder 7"/>
          <p:cNvSpPr>
            <a:spLocks noGrp="1"/>
          </p:cNvSpPr>
          <p:nvPr>
            <p:ph type="pic" sz="quarter" idx="12"/>
          </p:nvPr>
        </p:nvSpPr>
        <p:spPr>
          <a:xfrm>
            <a:off x="8001000" y="0"/>
            <a:ext cx="3143250" cy="6858000"/>
          </a:xfrm>
        </p:spPr>
        <p:txBody>
          <a:bodyPr/>
          <a:lstStyle/>
          <a:p>
            <a:endParaRPr lang="en-US"/>
          </a:p>
        </p:txBody>
      </p:sp>
      <p:sp>
        <p:nvSpPr>
          <p:cNvPr id="6" name="Picture Placeholder 7"/>
          <p:cNvSpPr>
            <a:spLocks noGrp="1"/>
          </p:cNvSpPr>
          <p:nvPr>
            <p:ph type="pic" sz="quarter" idx="13"/>
          </p:nvPr>
        </p:nvSpPr>
        <p:spPr>
          <a:xfrm>
            <a:off x="4429125" y="3594099"/>
            <a:ext cx="3143250" cy="3263901"/>
          </a:xfrm>
        </p:spPr>
        <p:txBody>
          <a:bodyPr/>
          <a:lstStyle/>
          <a:p>
            <a:endParaRPr lang="en-US"/>
          </a:p>
        </p:txBody>
      </p:sp>
    </p:spTree>
    <p:extLst>
      <p:ext uri="{BB962C8B-B14F-4D97-AF65-F5344CB8AC3E}">
        <p14:creationId xmlns:p14="http://schemas.microsoft.com/office/powerpoint/2010/main" val="106599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nodePh="1">
                                  <p:stCondLst>
                                    <p:cond delay="0"/>
                                  </p:stCondLst>
                                  <p:endCondLst>
                                    <p:cond evt="begin" delay="0">
                                      <p:tn val="5"/>
                                    </p:cond>
                                  </p:endCondLst>
                                  <p:childTnLst>
                                    <p:animScale>
                                      <p:cBhvr>
                                        <p:cTn id="6" dur="1750" fill="hold"/>
                                        <p:tgtEl>
                                          <p:spTgt spid="8"/>
                                        </p:tgtEl>
                                      </p:cBhvr>
                                      <p:by x="110000" y="110000"/>
                                    </p:animScale>
                                  </p:childTnLst>
                                </p:cTn>
                              </p:par>
                              <p:par>
                                <p:cTn id="7" presetID="6" presetClass="emph" presetSubtype="0" fill="hold" grpId="0" nodeType="withEffect" nodePh="1">
                                  <p:stCondLst>
                                    <p:cond delay="300"/>
                                  </p:stCondLst>
                                  <p:endCondLst>
                                    <p:cond evt="begin" delay="0">
                                      <p:tn val="7"/>
                                    </p:cond>
                                  </p:endCondLst>
                                  <p:childTnLst>
                                    <p:animScale>
                                      <p:cBhvr>
                                        <p:cTn id="8" dur="1750" fill="hold"/>
                                        <p:tgtEl>
                                          <p:spTgt spid="4"/>
                                        </p:tgtEl>
                                      </p:cBhvr>
                                      <p:by x="110000" y="110000"/>
                                    </p:animScale>
                                  </p:childTnLst>
                                </p:cTn>
                              </p:par>
                              <p:par>
                                <p:cTn id="9" presetID="6" presetClass="emph" presetSubtype="0" fill="hold" grpId="0" nodeType="withEffect" nodePh="1">
                                  <p:stCondLst>
                                    <p:cond delay="600"/>
                                  </p:stCondLst>
                                  <p:endCondLst>
                                    <p:cond evt="begin" delay="0">
                                      <p:tn val="9"/>
                                    </p:cond>
                                  </p:endCondLst>
                                  <p:childTnLst>
                                    <p:animScale>
                                      <p:cBhvr>
                                        <p:cTn id="10" dur="1750" fill="hold"/>
                                        <p:tgtEl>
                                          <p:spTgt spid="5"/>
                                        </p:tgtEl>
                                      </p:cBhvr>
                                      <p:by x="110000" y="110000"/>
                                    </p:animScale>
                                  </p:childTnLst>
                                </p:cTn>
                              </p:par>
                              <p:par>
                                <p:cTn id="11" presetID="6" presetClass="emph" presetSubtype="0" fill="hold" grpId="0" nodeType="withEffect" nodePh="1">
                                  <p:stCondLst>
                                    <p:cond delay="1000"/>
                                  </p:stCondLst>
                                  <p:endCondLst>
                                    <p:cond evt="begin" delay="0">
                                      <p:tn val="11"/>
                                    </p:cond>
                                  </p:endCondLst>
                                  <p:childTnLst>
                                    <p:animScale>
                                      <p:cBhvr>
                                        <p:cTn id="12" dur="1750" fill="hold"/>
                                        <p:tgtEl>
                                          <p:spTgt spid="6"/>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p:bldP spid="6" grpId="0"/>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CA1193-DBDC-49B1-8BA3-189C8DE38E8A}" type="datetimeFigureOut">
              <a:rPr lang="en-US" smtClean="0"/>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1B723-C46F-4D65-A5B4-F84B0CF78600}" type="slidenum">
              <a:rPr lang="en-US" smtClean="0"/>
              <a:t>‹#›</a:t>
            </a:fld>
            <a:endParaRPr lang="en-US"/>
          </a:p>
        </p:txBody>
      </p:sp>
    </p:spTree>
    <p:extLst>
      <p:ext uri="{BB962C8B-B14F-4D97-AF65-F5344CB8AC3E}">
        <p14:creationId xmlns:p14="http://schemas.microsoft.com/office/powerpoint/2010/main" val="111696174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CA1193-DBDC-49B1-8BA3-189C8DE38E8A}" type="datetimeFigureOut">
              <a:rPr lang="en-US" smtClean="0"/>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1B723-C46F-4D65-A5B4-F84B0CF78600}" type="slidenum">
              <a:rPr lang="en-US" smtClean="0"/>
              <a:t>‹#›</a:t>
            </a:fld>
            <a:endParaRPr lang="en-US"/>
          </a:p>
        </p:txBody>
      </p:sp>
    </p:spTree>
    <p:extLst>
      <p:ext uri="{BB962C8B-B14F-4D97-AF65-F5344CB8AC3E}">
        <p14:creationId xmlns:p14="http://schemas.microsoft.com/office/powerpoint/2010/main" val="9764803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0CA1193-DBDC-49B1-8BA3-189C8DE38E8A}" type="datetimeFigureOut">
              <a:rPr lang="en-US" smtClean="0"/>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61B723-C46F-4D65-A5B4-F84B0CF78600}" type="slidenum">
              <a:rPr lang="en-US" smtClean="0"/>
              <a:t>‹#›</a:t>
            </a:fld>
            <a:endParaRPr lang="en-US"/>
          </a:p>
        </p:txBody>
      </p:sp>
    </p:spTree>
    <p:extLst>
      <p:ext uri="{BB962C8B-B14F-4D97-AF65-F5344CB8AC3E}">
        <p14:creationId xmlns:p14="http://schemas.microsoft.com/office/powerpoint/2010/main" val="410552116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0CA1193-DBDC-49B1-8BA3-189C8DE38E8A}" type="datetimeFigureOut">
              <a:rPr lang="en-US" smtClean="0"/>
              <a:t>11/29/2024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61B723-C46F-4D65-A5B4-F84B0CF78600}" type="slidenum">
              <a:rPr lang="en-US" smtClean="0"/>
              <a:t>‹#›</a:t>
            </a:fld>
            <a:endParaRPr lang="en-US"/>
          </a:p>
        </p:txBody>
      </p:sp>
    </p:spTree>
    <p:extLst>
      <p:ext uri="{BB962C8B-B14F-4D97-AF65-F5344CB8AC3E}">
        <p14:creationId xmlns:p14="http://schemas.microsoft.com/office/powerpoint/2010/main" val="39085335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0CA1193-DBDC-49B1-8BA3-189C8DE38E8A}" type="datetimeFigureOut">
              <a:rPr lang="en-US" smtClean="0"/>
              <a:t>11/29/2024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61B723-C46F-4D65-A5B4-F84B0CF78600}" type="slidenum">
              <a:rPr lang="en-US" smtClean="0"/>
              <a:t>‹#›</a:t>
            </a:fld>
            <a:endParaRPr lang="en-US"/>
          </a:p>
        </p:txBody>
      </p:sp>
    </p:spTree>
    <p:extLst>
      <p:ext uri="{BB962C8B-B14F-4D97-AF65-F5344CB8AC3E}">
        <p14:creationId xmlns:p14="http://schemas.microsoft.com/office/powerpoint/2010/main" val="180303258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CA1193-DBDC-49B1-8BA3-189C8DE38E8A}" type="datetimeFigureOut">
              <a:rPr lang="en-US" smtClean="0"/>
              <a:t>11/29/2024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61B723-C46F-4D65-A5B4-F84B0CF78600}" type="slidenum">
              <a:rPr lang="en-US" smtClean="0"/>
              <a:t>‹#›</a:t>
            </a:fld>
            <a:endParaRPr lang="en-US"/>
          </a:p>
        </p:txBody>
      </p:sp>
    </p:spTree>
    <p:extLst>
      <p:ext uri="{BB962C8B-B14F-4D97-AF65-F5344CB8AC3E}">
        <p14:creationId xmlns:p14="http://schemas.microsoft.com/office/powerpoint/2010/main" val="26368748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CA1193-DBDC-49B1-8BA3-189C8DE38E8A}" type="datetimeFigureOut">
              <a:rPr lang="en-US" smtClean="0"/>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61B723-C46F-4D65-A5B4-F84B0CF78600}" type="slidenum">
              <a:rPr lang="en-US" smtClean="0"/>
              <a:t>‹#›</a:t>
            </a:fld>
            <a:endParaRPr lang="en-US"/>
          </a:p>
        </p:txBody>
      </p:sp>
    </p:spTree>
    <p:extLst>
      <p:ext uri="{BB962C8B-B14F-4D97-AF65-F5344CB8AC3E}">
        <p14:creationId xmlns:p14="http://schemas.microsoft.com/office/powerpoint/2010/main" val="3352763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739823-4C44-4ACD-BB25-998827860603}"/>
              </a:ext>
            </a:extLst>
          </p:cNvPr>
          <p:cNvSpPr>
            <a:spLocks noGrp="1"/>
          </p:cNvSpPr>
          <p:nvPr>
            <p:ph type="dt" sz="half" idx="10"/>
          </p:nvPr>
        </p:nvSpPr>
        <p:spPr/>
        <p:txBody>
          <a:bodyPr/>
          <a:lstStyle/>
          <a:p>
            <a:fld id="{88DFCC43-8859-44A0-ADBE-19D7ED44E147}" type="datetimeFigureOut">
              <a:rPr lang="en-US" smtClean="0"/>
              <a:t>11/29/2024</a:t>
            </a:fld>
            <a:endParaRPr lang="en-US"/>
          </a:p>
        </p:txBody>
      </p:sp>
      <p:sp>
        <p:nvSpPr>
          <p:cNvPr id="3" name="Footer Placeholder 2">
            <a:extLst>
              <a:ext uri="{FF2B5EF4-FFF2-40B4-BE49-F238E27FC236}">
                <a16:creationId xmlns:a16="http://schemas.microsoft.com/office/drawing/2014/main" id="{F81CE5F5-34DD-4094-B153-9198FAC45B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D2CFA8-769E-4B28-9BCA-01DC702290FD}"/>
              </a:ext>
            </a:extLst>
          </p:cNvPr>
          <p:cNvSpPr>
            <a:spLocks noGrp="1"/>
          </p:cNvSpPr>
          <p:nvPr>
            <p:ph type="sldNum" sz="quarter" idx="12"/>
          </p:nvPr>
        </p:nvSpPr>
        <p:spPr/>
        <p:txBody>
          <a:bodyPr/>
          <a:lstStyle/>
          <a:p>
            <a:fld id="{AE3084EA-D74C-4A6C-A2A0-8D9C1CE71E8D}" type="slidenum">
              <a:rPr lang="en-US" smtClean="0"/>
              <a:t>‹#›</a:t>
            </a:fld>
            <a:endParaRPr lang="en-US"/>
          </a:p>
        </p:txBody>
      </p:sp>
    </p:spTree>
    <p:extLst>
      <p:ext uri="{BB962C8B-B14F-4D97-AF65-F5344CB8AC3E}">
        <p14:creationId xmlns:p14="http://schemas.microsoft.com/office/powerpoint/2010/main" val="335536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CA1193-DBDC-49B1-8BA3-189C8DE38E8A}" type="datetimeFigureOut">
              <a:rPr lang="en-US" smtClean="0"/>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61B723-C46F-4D65-A5B4-F84B0CF78600}" type="slidenum">
              <a:rPr lang="en-US" smtClean="0"/>
              <a:t>‹#›</a:t>
            </a:fld>
            <a:endParaRPr lang="en-US"/>
          </a:p>
        </p:txBody>
      </p:sp>
    </p:spTree>
    <p:extLst>
      <p:ext uri="{BB962C8B-B14F-4D97-AF65-F5344CB8AC3E}">
        <p14:creationId xmlns:p14="http://schemas.microsoft.com/office/powerpoint/2010/main" val="30562936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CA1193-DBDC-49B1-8BA3-189C8DE38E8A}" type="datetimeFigureOut">
              <a:rPr lang="en-US" smtClean="0"/>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1B723-C46F-4D65-A5B4-F84B0CF78600}" type="slidenum">
              <a:rPr lang="en-US" smtClean="0"/>
              <a:t>‹#›</a:t>
            </a:fld>
            <a:endParaRPr lang="en-US"/>
          </a:p>
        </p:txBody>
      </p:sp>
    </p:spTree>
    <p:extLst>
      <p:ext uri="{BB962C8B-B14F-4D97-AF65-F5344CB8AC3E}">
        <p14:creationId xmlns:p14="http://schemas.microsoft.com/office/powerpoint/2010/main" val="21530010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CA1193-DBDC-49B1-8BA3-189C8DE38E8A}" type="datetimeFigureOut">
              <a:rPr lang="en-US" smtClean="0"/>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1B723-C46F-4D65-A5B4-F84B0CF78600}" type="slidenum">
              <a:rPr lang="en-US" smtClean="0"/>
              <a:t>‹#›</a:t>
            </a:fld>
            <a:endParaRPr lang="en-US"/>
          </a:p>
        </p:txBody>
      </p:sp>
    </p:spTree>
    <p:extLst>
      <p:ext uri="{BB962C8B-B14F-4D97-AF65-F5344CB8AC3E}">
        <p14:creationId xmlns:p14="http://schemas.microsoft.com/office/powerpoint/2010/main" val="32666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A2AB8-7FF7-4BF9-995A-773AA8E50B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DBF52E-CDA1-45B8-9063-D035DCD299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DD04AD-806F-4AA8-B96C-5B74CB199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0B7C5-2E99-40DE-A91C-A6240A9D7064}"/>
              </a:ext>
            </a:extLst>
          </p:cNvPr>
          <p:cNvSpPr>
            <a:spLocks noGrp="1"/>
          </p:cNvSpPr>
          <p:nvPr>
            <p:ph type="dt" sz="half" idx="10"/>
          </p:nvPr>
        </p:nvSpPr>
        <p:spPr/>
        <p:txBody>
          <a:bodyPr/>
          <a:lstStyle/>
          <a:p>
            <a:fld id="{88DFCC43-8859-44A0-ADBE-19D7ED44E147}" type="datetimeFigureOut">
              <a:rPr lang="en-US" smtClean="0"/>
              <a:t>11/29/2024</a:t>
            </a:fld>
            <a:endParaRPr lang="en-US"/>
          </a:p>
        </p:txBody>
      </p:sp>
      <p:sp>
        <p:nvSpPr>
          <p:cNvPr id="6" name="Footer Placeholder 5">
            <a:extLst>
              <a:ext uri="{FF2B5EF4-FFF2-40B4-BE49-F238E27FC236}">
                <a16:creationId xmlns:a16="http://schemas.microsoft.com/office/drawing/2014/main" id="{53A16E32-A2C5-4753-9E84-87FB5ACF0C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40F24D-D64F-42D8-B895-C5EA6AC32641}"/>
              </a:ext>
            </a:extLst>
          </p:cNvPr>
          <p:cNvSpPr>
            <a:spLocks noGrp="1"/>
          </p:cNvSpPr>
          <p:nvPr>
            <p:ph type="sldNum" sz="quarter" idx="12"/>
          </p:nvPr>
        </p:nvSpPr>
        <p:spPr/>
        <p:txBody>
          <a:bodyPr/>
          <a:lstStyle/>
          <a:p>
            <a:fld id="{AE3084EA-D74C-4A6C-A2A0-8D9C1CE71E8D}" type="slidenum">
              <a:rPr lang="en-US" smtClean="0"/>
              <a:t>‹#›</a:t>
            </a:fld>
            <a:endParaRPr lang="en-US"/>
          </a:p>
        </p:txBody>
      </p:sp>
    </p:spTree>
    <p:extLst>
      <p:ext uri="{BB962C8B-B14F-4D97-AF65-F5344CB8AC3E}">
        <p14:creationId xmlns:p14="http://schemas.microsoft.com/office/powerpoint/2010/main" val="337299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BEA7E-E617-4166-A84E-41DAD01D7B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43A045-A19A-4E8D-BAD6-C46F3CAED4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284746-E531-4F16-81C3-1CF8F5469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DBE079-4268-42C3-B947-886D6DCE1D43}"/>
              </a:ext>
            </a:extLst>
          </p:cNvPr>
          <p:cNvSpPr>
            <a:spLocks noGrp="1"/>
          </p:cNvSpPr>
          <p:nvPr>
            <p:ph type="dt" sz="half" idx="10"/>
          </p:nvPr>
        </p:nvSpPr>
        <p:spPr/>
        <p:txBody>
          <a:bodyPr/>
          <a:lstStyle/>
          <a:p>
            <a:fld id="{88DFCC43-8859-44A0-ADBE-19D7ED44E147}" type="datetimeFigureOut">
              <a:rPr lang="en-US" smtClean="0"/>
              <a:t>11/29/2024</a:t>
            </a:fld>
            <a:endParaRPr lang="en-US"/>
          </a:p>
        </p:txBody>
      </p:sp>
      <p:sp>
        <p:nvSpPr>
          <p:cNvPr id="6" name="Footer Placeholder 5">
            <a:extLst>
              <a:ext uri="{FF2B5EF4-FFF2-40B4-BE49-F238E27FC236}">
                <a16:creationId xmlns:a16="http://schemas.microsoft.com/office/drawing/2014/main" id="{50239529-7FA6-4FB1-8885-15E2D7F96F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960F75-5B7A-4224-8742-0DAB3243E235}"/>
              </a:ext>
            </a:extLst>
          </p:cNvPr>
          <p:cNvSpPr>
            <a:spLocks noGrp="1"/>
          </p:cNvSpPr>
          <p:nvPr>
            <p:ph type="sldNum" sz="quarter" idx="12"/>
          </p:nvPr>
        </p:nvSpPr>
        <p:spPr/>
        <p:txBody>
          <a:bodyPr/>
          <a:lstStyle/>
          <a:p>
            <a:fld id="{AE3084EA-D74C-4A6C-A2A0-8D9C1CE71E8D}" type="slidenum">
              <a:rPr lang="en-US" smtClean="0"/>
              <a:t>‹#›</a:t>
            </a:fld>
            <a:endParaRPr lang="en-US"/>
          </a:p>
        </p:txBody>
      </p:sp>
    </p:spTree>
    <p:extLst>
      <p:ext uri="{BB962C8B-B14F-4D97-AF65-F5344CB8AC3E}">
        <p14:creationId xmlns:p14="http://schemas.microsoft.com/office/powerpoint/2010/main" val="29942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theme" Target="../theme/theme2.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8" Type="http://schemas.openxmlformats.org/officeDocument/2006/relationships/slideLayout" Target="../slideLayouts/slideLayout2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20" Type="http://schemas.openxmlformats.org/officeDocument/2006/relationships/slideLayout" Target="../slideLayouts/slideLayout32.xml"/><Relationship Id="rId41"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theme" Target="../theme/theme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E6BC00-F6B4-4C98-8648-3DA2FCFC82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B48BC6-DE06-4E21-B26E-448AA60E30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5E5D95-2E22-4BE0-A7FA-BAB2EAA8E2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DFCC43-8859-44A0-ADBE-19D7ED44E147}" type="datetimeFigureOut">
              <a:rPr lang="en-US" smtClean="0"/>
              <a:t>11/29/2024</a:t>
            </a:fld>
            <a:endParaRPr lang="en-US"/>
          </a:p>
        </p:txBody>
      </p:sp>
      <p:sp>
        <p:nvSpPr>
          <p:cNvPr id="5" name="Footer Placeholder 4">
            <a:extLst>
              <a:ext uri="{FF2B5EF4-FFF2-40B4-BE49-F238E27FC236}">
                <a16:creationId xmlns:a16="http://schemas.microsoft.com/office/drawing/2014/main" id="{96ABFD73-08A6-4548-895D-A41A8E1598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80E792-1A16-4CCD-8362-2E2C210A14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3084EA-D74C-4A6C-A2A0-8D9C1CE71E8D}" type="slidenum">
              <a:rPr lang="en-US" smtClean="0"/>
              <a:t>‹#›</a:t>
            </a:fld>
            <a:endParaRPr lang="en-US"/>
          </a:p>
        </p:txBody>
      </p:sp>
    </p:spTree>
    <p:extLst>
      <p:ext uri="{BB962C8B-B14F-4D97-AF65-F5344CB8AC3E}">
        <p14:creationId xmlns:p14="http://schemas.microsoft.com/office/powerpoint/2010/main" val="27925903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4"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C585B6-7D61-40D8-865E-8D363AED316B}" type="datetimeFigureOut">
              <a:rPr lang="en-US" smtClean="0"/>
              <a:t>11/29/2024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243C37-F179-4838-A77C-73187134C158}" type="slidenum">
              <a:rPr lang="en-US" smtClean="0"/>
              <a:t>‹#›</a:t>
            </a:fld>
            <a:endParaRPr lang="en-US" dirty="0"/>
          </a:p>
        </p:txBody>
      </p:sp>
    </p:spTree>
    <p:extLst>
      <p:ext uri="{BB962C8B-B14F-4D97-AF65-F5344CB8AC3E}">
        <p14:creationId xmlns:p14="http://schemas.microsoft.com/office/powerpoint/2010/main" val="945863083"/>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 id="2147483724" r:id="rId33"/>
    <p:sldLayoutId id="2147483725" r:id="rId34"/>
    <p:sldLayoutId id="2147483726" r:id="rId35"/>
    <p:sldLayoutId id="2147483727" r:id="rId36"/>
    <p:sldLayoutId id="2147483728" r:id="rId37"/>
    <p:sldLayoutId id="2147483729" r:id="rId38"/>
    <p:sldLayoutId id="2147483730" r:id="rId39"/>
    <p:sldLayoutId id="2147483731" r:id="rId40"/>
    <p:sldLayoutId id="2147483732" r:id="rId41"/>
    <p:sldLayoutId id="2147483733" r:id="rId42"/>
    <p:sldLayoutId id="2147483734" r:id="rId43"/>
    <p:sldLayoutId id="2147483735" r:id="rId44"/>
    <p:sldLayoutId id="2147483736" r:id="rId45"/>
    <p:sldLayoutId id="2147483737" r:id="rId4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CA1193-DBDC-49B1-8BA3-189C8DE38E8A}" type="datetimeFigureOut">
              <a:rPr lang="en-US" smtClean="0"/>
              <a:t>11/29/2024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61B723-C46F-4D65-A5B4-F84B0CF78600}" type="slidenum">
              <a:rPr lang="en-US" smtClean="0"/>
              <a:t>‹#›</a:t>
            </a:fld>
            <a:endParaRPr lang="en-US"/>
          </a:p>
        </p:txBody>
      </p:sp>
    </p:spTree>
    <p:extLst>
      <p:ext uri="{BB962C8B-B14F-4D97-AF65-F5344CB8AC3E}">
        <p14:creationId xmlns:p14="http://schemas.microsoft.com/office/powerpoint/2010/main" val="3304623141"/>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0.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hyperlink" Target="http://www.allwhitebackground.com/plain-vector-white-background.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hyperlink" Target="http://www.allwhitebackground.com/plain-vector-white-background.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hyperlink" Target="http://www.allwhitebackground.com/plain-vector-white-background.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www.allwhitebackground.com/plain-vector-white-background.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www.allwhitebackground.com/plain-vector-white-background.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www.allwhitebackground.com/plain-vector-white-background.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hyperlink" Target="http://www.allwhitebackground.com/plain-vector-white-background.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hyperlink" Target="http://www.allwhitebackground.com/plain-vector-white-background.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www.allwhitebackground.com/plain-vector-white-background.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www.allwhitebackground.com/plain-vector-white-background.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www.allwhitebackground.com/plain-vector-white-background.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www.allwhitebackground.com/plain-vector-white-background.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www.allwhitebackground.com/plain-vector-white-background.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7.png"/><Relationship Id="rId4" Type="http://schemas.openxmlformats.org/officeDocument/2006/relationships/hyperlink" Target="http://www.allwhitebackground.com/plain-vector-white-background.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hyperlink" Target="http://www.allwhitebackground.com/plain-vector-white-background.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www.allwhitebackground.com/plain-vector-white-background.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www.allwhitebackground.com/plain-vector-white-background.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www.allwhitebackground.com/plain-vector-white-background.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www.allwhitebackground.com/plain-vector-white-background.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hyperlink" Target="http://www.allwhitebackground.com/plain-vector-white-background.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hyperlink" Target="http://www.allwhitebackground.com/plain-vector-white-background.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hyperlink" Target="http://www.allwhitebackground.com/plain-vector-white-background.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hyperlink" Target="http://www.allwhitebackground.com/plain-vector-white-background.htm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hyperlink" Target="https://towardsdatascience.com/" TargetMode="External"/><Relationship Id="rId5" Type="http://schemas.openxmlformats.org/officeDocument/2006/relationships/hyperlink" Target="https://www.r-project.org/" TargetMode="External"/><Relationship Id="rId4" Type="http://schemas.openxmlformats.org/officeDocument/2006/relationships/hyperlink" Target="http://www.allwhitebackground.com/plain-vector-white-background.html"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hyperlink" Target="http://www.allwhitebackground.com/plain-vector-white-background.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hyperlink" Target="http://www.allwhitebackground.com/plain-vector-white-background.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www.allwhitebackground.com/plain-vector-white-background.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hyperlink" Target="http://www.allwhitebackground.com/plain-vector-white-background.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hyperlink" Target="http://www.allwhitebackground.com/plain-vector-white-background.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hyperlink" Target="http://www.allwhitebackground.com/plain-vector-white-background.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901AD190-62B6-4467-AF50-88959E3A786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500" b="12500"/>
          <a:stretch>
            <a:fillRect/>
          </a:stretch>
        </p:blipFill>
        <p:spPr>
          <a:xfrm>
            <a:off x="0" y="0"/>
            <a:ext cx="12192000" cy="6857999"/>
          </a:xfrm>
        </p:spPr>
      </p:pic>
      <p:sp>
        <p:nvSpPr>
          <p:cNvPr id="4" name="Diamond 3"/>
          <p:cNvSpPr/>
          <p:nvPr/>
        </p:nvSpPr>
        <p:spPr>
          <a:xfrm>
            <a:off x="3933367" y="1158875"/>
            <a:ext cx="4540250" cy="4540250"/>
          </a:xfrm>
          <a:prstGeom prst="diamond">
            <a:avLst/>
          </a:prstGeom>
          <a:solidFill>
            <a:schemeClr val="tx1">
              <a:lumMod val="95000"/>
              <a:lumOff val="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Diamond 12"/>
          <p:cNvSpPr/>
          <p:nvPr/>
        </p:nvSpPr>
        <p:spPr>
          <a:xfrm>
            <a:off x="6437984" y="-1282699"/>
            <a:ext cx="5969000" cy="4540250"/>
          </a:xfrm>
          <a:custGeom>
            <a:avLst/>
            <a:gdLst>
              <a:gd name="connsiteX0" fmla="*/ 0 w 4540250"/>
              <a:gd name="connsiteY0" fmla="*/ 2270125 h 4540250"/>
              <a:gd name="connsiteX1" fmla="*/ 2270125 w 4540250"/>
              <a:gd name="connsiteY1" fmla="*/ 0 h 4540250"/>
              <a:gd name="connsiteX2" fmla="*/ 4540250 w 4540250"/>
              <a:gd name="connsiteY2" fmla="*/ 2270125 h 4540250"/>
              <a:gd name="connsiteX3" fmla="*/ 2270125 w 4540250"/>
              <a:gd name="connsiteY3" fmla="*/ 4540250 h 4540250"/>
              <a:gd name="connsiteX4" fmla="*/ 0 w 4540250"/>
              <a:gd name="connsiteY4" fmla="*/ 2270125 h 4540250"/>
              <a:gd name="connsiteX0" fmla="*/ 0 w 5969000"/>
              <a:gd name="connsiteY0" fmla="*/ 2270125 h 4540250"/>
              <a:gd name="connsiteX1" fmla="*/ 2270125 w 5969000"/>
              <a:gd name="connsiteY1" fmla="*/ 0 h 4540250"/>
              <a:gd name="connsiteX2" fmla="*/ 5969000 w 5969000"/>
              <a:gd name="connsiteY2" fmla="*/ 869950 h 4540250"/>
              <a:gd name="connsiteX3" fmla="*/ 2270125 w 5969000"/>
              <a:gd name="connsiteY3" fmla="*/ 4540250 h 4540250"/>
              <a:gd name="connsiteX4" fmla="*/ 0 w 5969000"/>
              <a:gd name="connsiteY4" fmla="*/ 2270125 h 4540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0" h="4540250">
                <a:moveTo>
                  <a:pt x="0" y="2270125"/>
                </a:moveTo>
                <a:lnTo>
                  <a:pt x="2270125" y="0"/>
                </a:lnTo>
                <a:lnTo>
                  <a:pt x="5969000" y="869950"/>
                </a:lnTo>
                <a:lnTo>
                  <a:pt x="2270125" y="4540250"/>
                </a:lnTo>
                <a:lnTo>
                  <a:pt x="0" y="2270125"/>
                </a:lnTo>
                <a:close/>
              </a:path>
            </a:pathLst>
          </a:custGeom>
          <a:solidFill>
            <a:schemeClr val="tx1">
              <a:lumMod val="95000"/>
              <a:lumOff val="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Diamond 13"/>
          <p:cNvSpPr/>
          <p:nvPr/>
        </p:nvSpPr>
        <p:spPr>
          <a:xfrm>
            <a:off x="390061" y="3643994"/>
            <a:ext cx="5568497" cy="4540250"/>
          </a:xfrm>
          <a:custGeom>
            <a:avLst/>
            <a:gdLst>
              <a:gd name="connsiteX0" fmla="*/ 0 w 4540250"/>
              <a:gd name="connsiteY0" fmla="*/ 2270125 h 4540250"/>
              <a:gd name="connsiteX1" fmla="*/ 2270125 w 4540250"/>
              <a:gd name="connsiteY1" fmla="*/ 0 h 4540250"/>
              <a:gd name="connsiteX2" fmla="*/ 4540250 w 4540250"/>
              <a:gd name="connsiteY2" fmla="*/ 2270125 h 4540250"/>
              <a:gd name="connsiteX3" fmla="*/ 2270125 w 4540250"/>
              <a:gd name="connsiteY3" fmla="*/ 4540250 h 4540250"/>
              <a:gd name="connsiteX4" fmla="*/ 0 w 4540250"/>
              <a:gd name="connsiteY4" fmla="*/ 2270125 h 4540250"/>
              <a:gd name="connsiteX0" fmla="*/ 0 w 5597525"/>
              <a:gd name="connsiteY0" fmla="*/ 3155950 h 4540250"/>
              <a:gd name="connsiteX1" fmla="*/ 3327400 w 5597525"/>
              <a:gd name="connsiteY1" fmla="*/ 0 h 4540250"/>
              <a:gd name="connsiteX2" fmla="*/ 5597525 w 5597525"/>
              <a:gd name="connsiteY2" fmla="*/ 2270125 h 4540250"/>
              <a:gd name="connsiteX3" fmla="*/ 3327400 w 5597525"/>
              <a:gd name="connsiteY3" fmla="*/ 4540250 h 4540250"/>
              <a:gd name="connsiteX4" fmla="*/ 0 w 5597525"/>
              <a:gd name="connsiteY4" fmla="*/ 3155950 h 4540250"/>
              <a:gd name="connsiteX0" fmla="*/ 0 w 5568497"/>
              <a:gd name="connsiteY0" fmla="*/ 3141436 h 4540250"/>
              <a:gd name="connsiteX1" fmla="*/ 3298372 w 5568497"/>
              <a:gd name="connsiteY1" fmla="*/ 0 h 4540250"/>
              <a:gd name="connsiteX2" fmla="*/ 5568497 w 5568497"/>
              <a:gd name="connsiteY2" fmla="*/ 2270125 h 4540250"/>
              <a:gd name="connsiteX3" fmla="*/ 3298372 w 5568497"/>
              <a:gd name="connsiteY3" fmla="*/ 4540250 h 4540250"/>
              <a:gd name="connsiteX4" fmla="*/ 0 w 5568497"/>
              <a:gd name="connsiteY4" fmla="*/ 3141436 h 4540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8497" h="4540250">
                <a:moveTo>
                  <a:pt x="0" y="3141436"/>
                </a:moveTo>
                <a:lnTo>
                  <a:pt x="3298372" y="0"/>
                </a:lnTo>
                <a:lnTo>
                  <a:pt x="5568497" y="2270125"/>
                </a:lnTo>
                <a:lnTo>
                  <a:pt x="3298372" y="4540250"/>
                </a:lnTo>
                <a:lnTo>
                  <a:pt x="0" y="3141436"/>
                </a:lnTo>
                <a:close/>
              </a:path>
            </a:pathLst>
          </a:custGeom>
          <a:solidFill>
            <a:schemeClr val="tx1">
              <a:lumMod val="95000"/>
              <a:lumOff val="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14"/>
          <p:cNvSpPr/>
          <p:nvPr/>
        </p:nvSpPr>
        <p:spPr>
          <a:xfrm>
            <a:off x="-9072" y="-381000"/>
            <a:ext cx="7543800" cy="7239000"/>
          </a:xfrm>
          <a:custGeom>
            <a:avLst/>
            <a:gdLst>
              <a:gd name="connsiteX0" fmla="*/ 0 w 7543800"/>
              <a:gd name="connsiteY0" fmla="*/ 7239000 h 7239000"/>
              <a:gd name="connsiteX1" fmla="*/ 7543800 w 7543800"/>
              <a:gd name="connsiteY1" fmla="*/ 0 h 7239000"/>
              <a:gd name="connsiteX2" fmla="*/ 38100 w 7543800"/>
              <a:gd name="connsiteY2" fmla="*/ 114300 h 7239000"/>
              <a:gd name="connsiteX3" fmla="*/ 0 w 7543800"/>
              <a:gd name="connsiteY3" fmla="*/ 7239000 h 7239000"/>
              <a:gd name="connsiteX0" fmla="*/ 0 w 7543800"/>
              <a:gd name="connsiteY0" fmla="*/ 7239000 h 7239000"/>
              <a:gd name="connsiteX1" fmla="*/ 7543800 w 7543800"/>
              <a:gd name="connsiteY1" fmla="*/ 0 h 7239000"/>
              <a:gd name="connsiteX2" fmla="*/ 0 w 7543800"/>
              <a:gd name="connsiteY2" fmla="*/ 127000 h 7239000"/>
              <a:gd name="connsiteX3" fmla="*/ 0 w 7543800"/>
              <a:gd name="connsiteY3" fmla="*/ 7239000 h 7239000"/>
            </a:gdLst>
            <a:ahLst/>
            <a:cxnLst>
              <a:cxn ang="0">
                <a:pos x="connsiteX0" y="connsiteY0"/>
              </a:cxn>
              <a:cxn ang="0">
                <a:pos x="connsiteX1" y="connsiteY1"/>
              </a:cxn>
              <a:cxn ang="0">
                <a:pos x="connsiteX2" y="connsiteY2"/>
              </a:cxn>
              <a:cxn ang="0">
                <a:pos x="connsiteX3" y="connsiteY3"/>
              </a:cxn>
            </a:cxnLst>
            <a:rect l="l" t="t" r="r" b="b"/>
            <a:pathLst>
              <a:path w="7543800" h="7239000">
                <a:moveTo>
                  <a:pt x="0" y="7239000"/>
                </a:moveTo>
                <a:lnTo>
                  <a:pt x="7543800" y="0"/>
                </a:lnTo>
                <a:lnTo>
                  <a:pt x="0" y="127000"/>
                </a:lnTo>
                <a:lnTo>
                  <a:pt x="0" y="7239000"/>
                </a:lnTo>
                <a:close/>
              </a:path>
            </a:pathLst>
          </a:custGeom>
          <a:solidFill>
            <a:schemeClr val="tx1">
              <a:lumMod val="95000"/>
              <a:lumOff val="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15"/>
          <p:cNvSpPr/>
          <p:nvPr/>
        </p:nvSpPr>
        <p:spPr>
          <a:xfrm flipH="1" flipV="1">
            <a:off x="4852742" y="19051"/>
            <a:ext cx="7543800" cy="7239000"/>
          </a:xfrm>
          <a:custGeom>
            <a:avLst/>
            <a:gdLst>
              <a:gd name="connsiteX0" fmla="*/ 0 w 7543800"/>
              <a:gd name="connsiteY0" fmla="*/ 7239000 h 7239000"/>
              <a:gd name="connsiteX1" fmla="*/ 7543800 w 7543800"/>
              <a:gd name="connsiteY1" fmla="*/ 0 h 7239000"/>
              <a:gd name="connsiteX2" fmla="*/ 38100 w 7543800"/>
              <a:gd name="connsiteY2" fmla="*/ 114300 h 7239000"/>
              <a:gd name="connsiteX3" fmla="*/ 0 w 7543800"/>
              <a:gd name="connsiteY3" fmla="*/ 7239000 h 7239000"/>
              <a:gd name="connsiteX0" fmla="*/ 0 w 7543800"/>
              <a:gd name="connsiteY0" fmla="*/ 7239000 h 7239000"/>
              <a:gd name="connsiteX1" fmla="*/ 7543800 w 7543800"/>
              <a:gd name="connsiteY1" fmla="*/ 0 h 7239000"/>
              <a:gd name="connsiteX2" fmla="*/ 0 w 7543800"/>
              <a:gd name="connsiteY2" fmla="*/ 127000 h 7239000"/>
              <a:gd name="connsiteX3" fmla="*/ 0 w 7543800"/>
              <a:gd name="connsiteY3" fmla="*/ 7239000 h 7239000"/>
            </a:gdLst>
            <a:ahLst/>
            <a:cxnLst>
              <a:cxn ang="0">
                <a:pos x="connsiteX0" y="connsiteY0"/>
              </a:cxn>
              <a:cxn ang="0">
                <a:pos x="connsiteX1" y="connsiteY1"/>
              </a:cxn>
              <a:cxn ang="0">
                <a:pos x="connsiteX2" y="connsiteY2"/>
              </a:cxn>
              <a:cxn ang="0">
                <a:pos x="connsiteX3" y="connsiteY3"/>
              </a:cxn>
            </a:cxnLst>
            <a:rect l="l" t="t" r="r" b="b"/>
            <a:pathLst>
              <a:path w="7543800" h="7239000">
                <a:moveTo>
                  <a:pt x="0" y="7239000"/>
                </a:moveTo>
                <a:lnTo>
                  <a:pt x="7543800" y="0"/>
                </a:lnTo>
                <a:lnTo>
                  <a:pt x="0" y="127000"/>
                </a:lnTo>
                <a:lnTo>
                  <a:pt x="0" y="7239000"/>
                </a:lnTo>
                <a:close/>
              </a:path>
            </a:pathLst>
          </a:custGeom>
          <a:solidFill>
            <a:schemeClr val="tx1">
              <a:lumMod val="95000"/>
              <a:lumOff val="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16"/>
          <p:cNvSpPr/>
          <p:nvPr/>
        </p:nvSpPr>
        <p:spPr>
          <a:xfrm rot="13509803">
            <a:off x="3110152" y="-1796341"/>
            <a:ext cx="443980" cy="9776109"/>
          </a:xfrm>
          <a:custGeom>
            <a:avLst/>
            <a:gdLst>
              <a:gd name="connsiteX0" fmla="*/ 262504 w 262504"/>
              <a:gd name="connsiteY0" fmla="*/ 0 h 9570190"/>
              <a:gd name="connsiteX1" fmla="*/ 262504 w 262504"/>
              <a:gd name="connsiteY1" fmla="*/ 9570190 h 9570190"/>
              <a:gd name="connsiteX2" fmla="*/ 3554 w 262504"/>
              <a:gd name="connsiteY2" fmla="*/ 9570190 h 9570190"/>
              <a:gd name="connsiteX3" fmla="*/ 3552 w 262504"/>
              <a:gd name="connsiteY3" fmla="*/ 71623 h 9570190"/>
              <a:gd name="connsiteX4" fmla="*/ 0 w 262504"/>
              <a:gd name="connsiteY4" fmla="*/ 71622 h 9570190"/>
              <a:gd name="connsiteX5" fmla="*/ 0 w 262504"/>
              <a:gd name="connsiteY5" fmla="*/ 0 h 9570190"/>
              <a:gd name="connsiteX6" fmla="*/ 262504 w 262504"/>
              <a:gd name="connsiteY6" fmla="*/ 0 h 9570190"/>
              <a:gd name="connsiteX0" fmla="*/ 262504 w 262504"/>
              <a:gd name="connsiteY0" fmla="*/ 0 h 9570190"/>
              <a:gd name="connsiteX1" fmla="*/ 262504 w 262504"/>
              <a:gd name="connsiteY1" fmla="*/ 9570190 h 9570190"/>
              <a:gd name="connsiteX2" fmla="*/ 3554 w 262504"/>
              <a:gd name="connsiteY2" fmla="*/ 9570190 h 9570190"/>
              <a:gd name="connsiteX3" fmla="*/ 3552 w 262504"/>
              <a:gd name="connsiteY3" fmla="*/ 71623 h 9570190"/>
              <a:gd name="connsiteX4" fmla="*/ 0 w 262504"/>
              <a:gd name="connsiteY4" fmla="*/ 71622 h 9570190"/>
              <a:gd name="connsiteX5" fmla="*/ 262504 w 262504"/>
              <a:gd name="connsiteY5" fmla="*/ 0 h 9570190"/>
              <a:gd name="connsiteX0" fmla="*/ 612971 w 612971"/>
              <a:gd name="connsiteY0" fmla="*/ 461065 h 10031255"/>
              <a:gd name="connsiteX1" fmla="*/ 612971 w 612971"/>
              <a:gd name="connsiteY1" fmla="*/ 10031255 h 10031255"/>
              <a:gd name="connsiteX2" fmla="*/ 354021 w 612971"/>
              <a:gd name="connsiteY2" fmla="*/ 10031255 h 10031255"/>
              <a:gd name="connsiteX3" fmla="*/ 354019 w 612971"/>
              <a:gd name="connsiteY3" fmla="*/ 532688 h 10031255"/>
              <a:gd name="connsiteX4" fmla="*/ 0 w 612971"/>
              <a:gd name="connsiteY4" fmla="*/ 0 h 10031255"/>
              <a:gd name="connsiteX5" fmla="*/ 612971 w 612971"/>
              <a:gd name="connsiteY5" fmla="*/ 461065 h 10031255"/>
              <a:gd name="connsiteX0" fmla="*/ 258952 w 258952"/>
              <a:gd name="connsiteY0" fmla="*/ 0 h 9570190"/>
              <a:gd name="connsiteX1" fmla="*/ 258952 w 258952"/>
              <a:gd name="connsiteY1" fmla="*/ 9570190 h 9570190"/>
              <a:gd name="connsiteX2" fmla="*/ 2 w 258952"/>
              <a:gd name="connsiteY2" fmla="*/ 9570190 h 9570190"/>
              <a:gd name="connsiteX3" fmla="*/ 0 w 258952"/>
              <a:gd name="connsiteY3" fmla="*/ 71623 h 9570190"/>
              <a:gd name="connsiteX4" fmla="*/ 258952 w 258952"/>
              <a:gd name="connsiteY4" fmla="*/ 0 h 9570190"/>
              <a:gd name="connsiteX0" fmla="*/ 443981 w 443981"/>
              <a:gd name="connsiteY0" fmla="*/ 30481 h 9498567"/>
              <a:gd name="connsiteX1" fmla="*/ 258952 w 443981"/>
              <a:gd name="connsiteY1" fmla="*/ 9498567 h 9498567"/>
              <a:gd name="connsiteX2" fmla="*/ 2 w 443981"/>
              <a:gd name="connsiteY2" fmla="*/ 9498567 h 9498567"/>
              <a:gd name="connsiteX3" fmla="*/ 0 w 443981"/>
              <a:gd name="connsiteY3" fmla="*/ 0 h 9498567"/>
              <a:gd name="connsiteX4" fmla="*/ 443981 w 443981"/>
              <a:gd name="connsiteY4" fmla="*/ 30481 h 9498567"/>
              <a:gd name="connsiteX0" fmla="*/ 443980 w 443980"/>
              <a:gd name="connsiteY0" fmla="*/ 308023 h 9776109"/>
              <a:gd name="connsiteX1" fmla="*/ 258951 w 443980"/>
              <a:gd name="connsiteY1" fmla="*/ 9776109 h 9776109"/>
              <a:gd name="connsiteX2" fmla="*/ 1 w 443980"/>
              <a:gd name="connsiteY2" fmla="*/ 9776109 h 9776109"/>
              <a:gd name="connsiteX3" fmla="*/ 153156 w 443980"/>
              <a:gd name="connsiteY3" fmla="*/ 0 h 9776109"/>
              <a:gd name="connsiteX4" fmla="*/ 443980 w 443980"/>
              <a:gd name="connsiteY4" fmla="*/ 308023 h 977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980" h="9776109">
                <a:moveTo>
                  <a:pt x="443980" y="308023"/>
                </a:moveTo>
                <a:lnTo>
                  <a:pt x="258951" y="9776109"/>
                </a:lnTo>
                <a:lnTo>
                  <a:pt x="1" y="9776109"/>
                </a:lnTo>
                <a:cubicBezTo>
                  <a:pt x="0" y="6609920"/>
                  <a:pt x="153157" y="3166189"/>
                  <a:pt x="153156" y="0"/>
                </a:cubicBezTo>
                <a:lnTo>
                  <a:pt x="443980" y="308023"/>
                </a:lnTo>
                <a:close/>
              </a:path>
            </a:pathLst>
          </a:custGeom>
          <a:solidFill>
            <a:srgbClr val="EF1A51">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17"/>
          <p:cNvSpPr/>
          <p:nvPr/>
        </p:nvSpPr>
        <p:spPr>
          <a:xfrm rot="13509803">
            <a:off x="8592086" y="-1025852"/>
            <a:ext cx="443980" cy="9776109"/>
          </a:xfrm>
          <a:custGeom>
            <a:avLst/>
            <a:gdLst>
              <a:gd name="connsiteX0" fmla="*/ 262504 w 262504"/>
              <a:gd name="connsiteY0" fmla="*/ 0 h 9570190"/>
              <a:gd name="connsiteX1" fmla="*/ 262504 w 262504"/>
              <a:gd name="connsiteY1" fmla="*/ 9570190 h 9570190"/>
              <a:gd name="connsiteX2" fmla="*/ 3554 w 262504"/>
              <a:gd name="connsiteY2" fmla="*/ 9570190 h 9570190"/>
              <a:gd name="connsiteX3" fmla="*/ 3552 w 262504"/>
              <a:gd name="connsiteY3" fmla="*/ 71623 h 9570190"/>
              <a:gd name="connsiteX4" fmla="*/ 0 w 262504"/>
              <a:gd name="connsiteY4" fmla="*/ 71622 h 9570190"/>
              <a:gd name="connsiteX5" fmla="*/ 0 w 262504"/>
              <a:gd name="connsiteY5" fmla="*/ 0 h 9570190"/>
              <a:gd name="connsiteX6" fmla="*/ 262504 w 262504"/>
              <a:gd name="connsiteY6" fmla="*/ 0 h 9570190"/>
              <a:gd name="connsiteX0" fmla="*/ 262504 w 262504"/>
              <a:gd name="connsiteY0" fmla="*/ 0 h 9570190"/>
              <a:gd name="connsiteX1" fmla="*/ 262504 w 262504"/>
              <a:gd name="connsiteY1" fmla="*/ 9570190 h 9570190"/>
              <a:gd name="connsiteX2" fmla="*/ 3554 w 262504"/>
              <a:gd name="connsiteY2" fmla="*/ 9570190 h 9570190"/>
              <a:gd name="connsiteX3" fmla="*/ 3552 w 262504"/>
              <a:gd name="connsiteY3" fmla="*/ 71623 h 9570190"/>
              <a:gd name="connsiteX4" fmla="*/ 0 w 262504"/>
              <a:gd name="connsiteY4" fmla="*/ 71622 h 9570190"/>
              <a:gd name="connsiteX5" fmla="*/ 262504 w 262504"/>
              <a:gd name="connsiteY5" fmla="*/ 0 h 9570190"/>
              <a:gd name="connsiteX0" fmla="*/ 612971 w 612971"/>
              <a:gd name="connsiteY0" fmla="*/ 461065 h 10031255"/>
              <a:gd name="connsiteX1" fmla="*/ 612971 w 612971"/>
              <a:gd name="connsiteY1" fmla="*/ 10031255 h 10031255"/>
              <a:gd name="connsiteX2" fmla="*/ 354021 w 612971"/>
              <a:gd name="connsiteY2" fmla="*/ 10031255 h 10031255"/>
              <a:gd name="connsiteX3" fmla="*/ 354019 w 612971"/>
              <a:gd name="connsiteY3" fmla="*/ 532688 h 10031255"/>
              <a:gd name="connsiteX4" fmla="*/ 0 w 612971"/>
              <a:gd name="connsiteY4" fmla="*/ 0 h 10031255"/>
              <a:gd name="connsiteX5" fmla="*/ 612971 w 612971"/>
              <a:gd name="connsiteY5" fmla="*/ 461065 h 10031255"/>
              <a:gd name="connsiteX0" fmla="*/ 258952 w 258952"/>
              <a:gd name="connsiteY0" fmla="*/ 0 h 9570190"/>
              <a:gd name="connsiteX1" fmla="*/ 258952 w 258952"/>
              <a:gd name="connsiteY1" fmla="*/ 9570190 h 9570190"/>
              <a:gd name="connsiteX2" fmla="*/ 2 w 258952"/>
              <a:gd name="connsiteY2" fmla="*/ 9570190 h 9570190"/>
              <a:gd name="connsiteX3" fmla="*/ 0 w 258952"/>
              <a:gd name="connsiteY3" fmla="*/ 71623 h 9570190"/>
              <a:gd name="connsiteX4" fmla="*/ 258952 w 258952"/>
              <a:gd name="connsiteY4" fmla="*/ 0 h 9570190"/>
              <a:gd name="connsiteX0" fmla="*/ 443981 w 443981"/>
              <a:gd name="connsiteY0" fmla="*/ 30481 h 9498567"/>
              <a:gd name="connsiteX1" fmla="*/ 258952 w 443981"/>
              <a:gd name="connsiteY1" fmla="*/ 9498567 h 9498567"/>
              <a:gd name="connsiteX2" fmla="*/ 2 w 443981"/>
              <a:gd name="connsiteY2" fmla="*/ 9498567 h 9498567"/>
              <a:gd name="connsiteX3" fmla="*/ 0 w 443981"/>
              <a:gd name="connsiteY3" fmla="*/ 0 h 9498567"/>
              <a:gd name="connsiteX4" fmla="*/ 443981 w 443981"/>
              <a:gd name="connsiteY4" fmla="*/ 30481 h 9498567"/>
              <a:gd name="connsiteX0" fmla="*/ 443980 w 443980"/>
              <a:gd name="connsiteY0" fmla="*/ 308023 h 9776109"/>
              <a:gd name="connsiteX1" fmla="*/ 258951 w 443980"/>
              <a:gd name="connsiteY1" fmla="*/ 9776109 h 9776109"/>
              <a:gd name="connsiteX2" fmla="*/ 1 w 443980"/>
              <a:gd name="connsiteY2" fmla="*/ 9776109 h 9776109"/>
              <a:gd name="connsiteX3" fmla="*/ 153156 w 443980"/>
              <a:gd name="connsiteY3" fmla="*/ 0 h 9776109"/>
              <a:gd name="connsiteX4" fmla="*/ 443980 w 443980"/>
              <a:gd name="connsiteY4" fmla="*/ 308023 h 977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980" h="9776109">
                <a:moveTo>
                  <a:pt x="443980" y="308023"/>
                </a:moveTo>
                <a:lnTo>
                  <a:pt x="258951" y="9776109"/>
                </a:lnTo>
                <a:lnTo>
                  <a:pt x="1" y="9776109"/>
                </a:lnTo>
                <a:cubicBezTo>
                  <a:pt x="0" y="6609920"/>
                  <a:pt x="153157" y="3166189"/>
                  <a:pt x="153156" y="0"/>
                </a:cubicBezTo>
                <a:lnTo>
                  <a:pt x="443980" y="308023"/>
                </a:lnTo>
                <a:close/>
              </a:path>
            </a:pathLst>
          </a:custGeom>
          <a:solidFill>
            <a:srgbClr val="EF1A51">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p:cNvSpPr txBox="1"/>
          <p:nvPr/>
        </p:nvSpPr>
        <p:spPr>
          <a:xfrm>
            <a:off x="312129" y="1364725"/>
            <a:ext cx="6245870" cy="37856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0" b="1" dirty="0">
                <a:solidFill>
                  <a:prstClr val="white"/>
                </a:solidFill>
                <a:effectLst>
                  <a:glow rad="101600">
                    <a:schemeClr val="accent2">
                      <a:satMod val="175000"/>
                      <a:alpha val="40000"/>
                    </a:schemeClr>
                  </a:glow>
                </a:effectLst>
                <a:latin typeface="Corbel" panose="020B0503020204020204" pitchFamily="34" charset="0"/>
              </a:rPr>
              <a:t>DIAMOND PRICE PREDICTION</a:t>
            </a:r>
          </a:p>
        </p:txBody>
      </p:sp>
      <p:sp>
        <p:nvSpPr>
          <p:cNvPr id="3" name="TextBox 2"/>
          <p:cNvSpPr txBox="1"/>
          <p:nvPr/>
        </p:nvSpPr>
        <p:spPr>
          <a:xfrm>
            <a:off x="7477374" y="1737360"/>
            <a:ext cx="4370637" cy="1698927"/>
          </a:xfrm>
          <a:prstGeom prst="rect">
            <a:avLst/>
          </a:prstGeom>
          <a:noFill/>
        </p:spPr>
        <p:txBody>
          <a:bodyPr wrap="square" rtlCol="0">
            <a:spAutoFit/>
          </a:bodyPr>
          <a:lstStyle/>
          <a:p>
            <a:pPr lvl="0">
              <a:lnSpc>
                <a:spcPct val="80000"/>
              </a:lnSpc>
              <a:defRPr/>
            </a:pPr>
            <a:r>
              <a:rPr lang="en-US" sz="3600" b="1" spc="300" dirty="0">
                <a:solidFill>
                  <a:prstClr val="white"/>
                </a:solidFill>
                <a:effectLst>
                  <a:glow rad="101600">
                    <a:prstClr val="black">
                      <a:alpha val="60000"/>
                    </a:prstClr>
                  </a:glow>
                </a:effectLst>
                <a:latin typeface="Corbel" panose="020B0503020204020204" pitchFamily="34" charset="0"/>
                <a:ea typeface="Cambria" panose="02040503050406030204" pitchFamily="18" charset="0"/>
                <a:cs typeface="Dubai" panose="020B0503030403030204" pitchFamily="34" charset="-78"/>
              </a:rPr>
              <a:t>Presented by: </a:t>
            </a:r>
          </a:p>
          <a:p>
            <a:pPr>
              <a:lnSpc>
                <a:spcPct val="80000"/>
              </a:lnSpc>
              <a:defRPr/>
            </a:pPr>
            <a:r>
              <a:rPr lang="en-US" sz="3600" b="1" spc="300" dirty="0">
                <a:solidFill>
                  <a:prstClr val="white"/>
                </a:solidFill>
                <a:effectLst>
                  <a:glow rad="101600">
                    <a:prstClr val="black">
                      <a:alpha val="60000"/>
                    </a:prstClr>
                  </a:glow>
                </a:effectLst>
                <a:latin typeface="Champagne &amp; Limousines" panose="020B0502020202020204"/>
                <a:ea typeface="Cambria" panose="02040503050406030204" pitchFamily="18" charset="0"/>
                <a:cs typeface="Dubai" panose="020B0503030403030204" pitchFamily="34" charset="-78"/>
              </a:rPr>
              <a:t>Manan Patel</a:t>
            </a:r>
          </a:p>
          <a:p>
            <a:pPr>
              <a:lnSpc>
                <a:spcPct val="80000"/>
              </a:lnSpc>
              <a:defRPr/>
            </a:pPr>
            <a:r>
              <a:rPr lang="en-US" sz="3600" b="1" spc="300" dirty="0" err="1">
                <a:solidFill>
                  <a:prstClr val="white"/>
                </a:solidFill>
                <a:effectLst>
                  <a:glow rad="101600">
                    <a:prstClr val="black">
                      <a:alpha val="60000"/>
                    </a:prstClr>
                  </a:glow>
                </a:effectLst>
                <a:latin typeface="Champagne &amp; Limousines" panose="020B0502020202020204"/>
                <a:ea typeface="Cambria" panose="02040503050406030204" pitchFamily="18" charset="0"/>
                <a:cs typeface="Dubai" panose="020B0503030403030204" pitchFamily="34" charset="-78"/>
              </a:rPr>
              <a:t>Nawaraj</a:t>
            </a:r>
            <a:r>
              <a:rPr lang="en-US" sz="3600" b="1" spc="300" dirty="0">
                <a:solidFill>
                  <a:prstClr val="white"/>
                </a:solidFill>
                <a:effectLst>
                  <a:glow rad="101600">
                    <a:prstClr val="black">
                      <a:alpha val="60000"/>
                    </a:prstClr>
                  </a:glow>
                </a:effectLst>
                <a:latin typeface="Champagne &amp; Limousines" panose="020B0502020202020204"/>
                <a:ea typeface="Cambria" panose="02040503050406030204" pitchFamily="18" charset="0"/>
                <a:cs typeface="Dubai" panose="020B0503030403030204" pitchFamily="34" charset="-78"/>
              </a:rPr>
              <a:t> </a:t>
            </a:r>
            <a:r>
              <a:rPr lang="en-US" sz="3600" b="1" spc="300" dirty="0" err="1">
                <a:solidFill>
                  <a:prstClr val="white"/>
                </a:solidFill>
                <a:effectLst>
                  <a:glow rad="101600">
                    <a:prstClr val="black">
                      <a:alpha val="60000"/>
                    </a:prstClr>
                  </a:glow>
                </a:effectLst>
                <a:latin typeface="Champagne &amp; Limousines" panose="020B0502020202020204"/>
                <a:ea typeface="Cambria" panose="02040503050406030204" pitchFamily="18" charset="0"/>
                <a:cs typeface="Dubai" panose="020B0503030403030204" pitchFamily="34" charset="-78"/>
              </a:rPr>
              <a:t>Adhikari</a:t>
            </a:r>
            <a:endParaRPr lang="en-US" sz="3600" b="1" spc="300" dirty="0">
              <a:solidFill>
                <a:prstClr val="white"/>
              </a:solidFill>
              <a:effectLst>
                <a:glow rad="101600">
                  <a:prstClr val="black">
                    <a:alpha val="60000"/>
                  </a:prstClr>
                </a:glow>
              </a:effectLst>
              <a:latin typeface="Champagne &amp; Limousines" panose="020B0502020202020204"/>
              <a:ea typeface="Cambria" panose="02040503050406030204" pitchFamily="18" charset="0"/>
              <a:cs typeface="Dubai" panose="020B0503030403030204" pitchFamily="34" charset="-78"/>
            </a:endParaRPr>
          </a:p>
          <a:p>
            <a:endParaRPr lang="en-US" dirty="0"/>
          </a:p>
        </p:txBody>
      </p:sp>
    </p:spTree>
    <p:extLst>
      <p:ext uri="{BB962C8B-B14F-4D97-AF65-F5344CB8AC3E}">
        <p14:creationId xmlns:p14="http://schemas.microsoft.com/office/powerpoint/2010/main" val="359438676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3*#ppt_w"/>
                                              </p:val>
                                            </p:tav>
                                            <p:tav tm="100000">
                                              <p:val>
                                                <p:strVal val="#ppt_w"/>
                                              </p:val>
                                            </p:tav>
                                          </p:tavLst>
                                        </p:anim>
                                        <p:anim calcmode="lin" valueType="num">
                                          <p:cBhvr>
                                            <p:cTn id="8" dur="500" fill="hold"/>
                                            <p:tgtEl>
                                              <p:spTgt spid="4"/>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strVal val="4/3*#ppt_w"/>
                                              </p:val>
                                            </p:tav>
                                            <p:tav tm="100000">
                                              <p:val>
                                                <p:strVal val="#ppt_w"/>
                                              </p:val>
                                            </p:tav>
                                          </p:tavLst>
                                        </p:anim>
                                        <p:anim calcmode="lin" valueType="num">
                                          <p:cBhvr>
                                            <p:cTn id="12" dur="500" fill="hold"/>
                                            <p:tgtEl>
                                              <p:spTgt spid="13"/>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strVal val="4/3*#ppt_w"/>
                                              </p:val>
                                            </p:tav>
                                            <p:tav tm="100000">
                                              <p:val>
                                                <p:strVal val="#ppt_w"/>
                                              </p:val>
                                            </p:tav>
                                          </p:tavLst>
                                        </p:anim>
                                        <p:anim calcmode="lin" valueType="num">
                                          <p:cBhvr>
                                            <p:cTn id="16" dur="500" fill="hold"/>
                                            <p:tgtEl>
                                              <p:spTgt spid="14"/>
                                            </p:tgtEl>
                                            <p:attrNameLst>
                                              <p:attrName>ppt_h</p:attrName>
                                            </p:attrNameLst>
                                          </p:cBhvr>
                                          <p:tavLst>
                                            <p:tav tm="0">
                                              <p:val>
                                                <p:strVal val="4/3*#ppt_h"/>
                                              </p:val>
                                            </p:tav>
                                            <p:tav tm="100000">
                                              <p:val>
                                                <p:strVal val="#ppt_h"/>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fill="hold"/>
                                            <p:tgtEl>
                                              <p:spTgt spid="15"/>
                                            </p:tgtEl>
                                            <p:attrNameLst>
                                              <p:attrName>ppt_x</p:attrName>
                                            </p:attrNameLst>
                                          </p:cBhvr>
                                          <p:tavLst>
                                            <p:tav tm="0">
                                              <p:val>
                                                <p:strVal val="0-#ppt_w/2"/>
                                              </p:val>
                                            </p:tav>
                                            <p:tav tm="100000">
                                              <p:val>
                                                <p:strVal val="#ppt_x"/>
                                              </p:val>
                                            </p:tav>
                                          </p:tavLst>
                                        </p:anim>
                                        <p:anim calcmode="lin" valueType="num">
                                          <p:cBhvr additive="base">
                                            <p:cTn id="20" dur="75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750" fill="hold"/>
                                            <p:tgtEl>
                                              <p:spTgt spid="16"/>
                                            </p:tgtEl>
                                            <p:attrNameLst>
                                              <p:attrName>ppt_x</p:attrName>
                                            </p:attrNameLst>
                                          </p:cBhvr>
                                          <p:tavLst>
                                            <p:tav tm="0">
                                              <p:val>
                                                <p:strVal val="1+#ppt_w/2"/>
                                              </p:val>
                                            </p:tav>
                                            <p:tav tm="100000">
                                              <p:val>
                                                <p:strVal val="#ppt_x"/>
                                              </p:val>
                                            </p:tav>
                                          </p:tavLst>
                                        </p:anim>
                                        <p:anim calcmode="lin" valueType="num">
                                          <p:cBhvr additive="base">
                                            <p:cTn id="24" dur="750" fill="hold"/>
                                            <p:tgtEl>
                                              <p:spTgt spid="16"/>
                                            </p:tgtEl>
                                            <p:attrNameLst>
                                              <p:attrName>ppt_y</p:attrName>
                                            </p:attrNameLst>
                                          </p:cBhvr>
                                          <p:tavLst>
                                            <p:tav tm="0">
                                              <p:val>
                                                <p:strVal val="#ppt_y"/>
                                              </p:val>
                                            </p:tav>
                                            <p:tav tm="100000">
                                              <p:val>
                                                <p:strVal val="#ppt_y"/>
                                              </p:val>
                                            </p:tav>
                                          </p:tavLst>
                                        </p:anim>
                                      </p:childTnLst>
                                    </p:cTn>
                                  </p:par>
                                  <p:par>
                                    <p:cTn id="25" presetID="16" presetClass="entr" presetSubtype="37" fill="hold" grpId="0" nodeType="withEffect">
                                      <p:stCondLst>
                                        <p:cond delay="400"/>
                                      </p:stCondLst>
                                      <p:childTnLst>
                                        <p:set>
                                          <p:cBhvr>
                                            <p:cTn id="26" dur="1" fill="hold">
                                              <p:stCondLst>
                                                <p:cond delay="0"/>
                                              </p:stCondLst>
                                            </p:cTn>
                                            <p:tgtEl>
                                              <p:spTgt spid="17"/>
                                            </p:tgtEl>
                                            <p:attrNameLst>
                                              <p:attrName>style.visibility</p:attrName>
                                            </p:attrNameLst>
                                          </p:cBhvr>
                                          <p:to>
                                            <p:strVal val="visible"/>
                                          </p:to>
                                        </p:set>
                                        <p:animEffect transition="in" filter="barn(outVertical)">
                                          <p:cBhvr>
                                            <p:cTn id="27" dur="500"/>
                                            <p:tgtEl>
                                              <p:spTgt spid="17"/>
                                            </p:tgtEl>
                                          </p:cBhvr>
                                        </p:animEffect>
                                      </p:childTnLst>
                                    </p:cTn>
                                  </p:par>
                                  <p:par>
                                    <p:cTn id="28" presetID="16" presetClass="entr" presetSubtype="37" fill="hold" grpId="0" nodeType="withEffect">
                                      <p:stCondLst>
                                        <p:cond delay="600"/>
                                      </p:stCondLst>
                                      <p:childTnLst>
                                        <p:set>
                                          <p:cBhvr>
                                            <p:cTn id="29" dur="1" fill="hold">
                                              <p:stCondLst>
                                                <p:cond delay="0"/>
                                              </p:stCondLst>
                                            </p:cTn>
                                            <p:tgtEl>
                                              <p:spTgt spid="18"/>
                                            </p:tgtEl>
                                            <p:attrNameLst>
                                              <p:attrName>style.visibility</p:attrName>
                                            </p:attrNameLst>
                                          </p:cBhvr>
                                          <p:to>
                                            <p:strVal val="visible"/>
                                          </p:to>
                                        </p:set>
                                        <p:animEffect transition="in" filter="barn(outVertical)">
                                          <p:cBhvr>
                                            <p:cTn id="30" dur="500"/>
                                            <p:tgtEl>
                                              <p:spTgt spid="18"/>
                                            </p:tgtEl>
                                          </p:cBhvr>
                                        </p:animEffect>
                                      </p:childTnLst>
                                    </p:cTn>
                                  </p:par>
                                  <p:par>
                                    <p:cTn id="31" presetID="2" presetClass="exit" presetSubtype="3" accel="100000" fill="hold" grpId="1" nodeType="withEffect">
                                      <p:stCondLst>
                                        <p:cond delay="1000"/>
                                      </p:stCondLst>
                                      <p:childTnLst>
                                        <p:anim calcmode="lin" valueType="num">
                                          <p:cBhvr additive="base">
                                            <p:cTn id="32" dur="500"/>
                                            <p:tgtEl>
                                              <p:spTgt spid="13"/>
                                            </p:tgtEl>
                                            <p:attrNameLst>
                                              <p:attrName>ppt_x</p:attrName>
                                            </p:attrNameLst>
                                          </p:cBhvr>
                                          <p:tavLst>
                                            <p:tav tm="0">
                                              <p:val>
                                                <p:strVal val="ppt_x"/>
                                              </p:val>
                                            </p:tav>
                                            <p:tav tm="100000">
                                              <p:val>
                                                <p:strVal val="1+ppt_w/2"/>
                                              </p:val>
                                            </p:tav>
                                          </p:tavLst>
                                        </p:anim>
                                        <p:anim calcmode="lin" valueType="num">
                                          <p:cBhvr additive="base">
                                            <p:cTn id="33" dur="500"/>
                                            <p:tgtEl>
                                              <p:spTgt spid="13"/>
                                            </p:tgtEl>
                                            <p:attrNameLst>
                                              <p:attrName>ppt_y</p:attrName>
                                            </p:attrNameLst>
                                          </p:cBhvr>
                                          <p:tavLst>
                                            <p:tav tm="0">
                                              <p:val>
                                                <p:strVal val="ppt_y"/>
                                              </p:val>
                                            </p:tav>
                                            <p:tav tm="100000">
                                              <p:val>
                                                <p:strVal val="0-ppt_h/2"/>
                                              </p:val>
                                            </p:tav>
                                          </p:tavLst>
                                        </p:anim>
                                        <p:set>
                                          <p:cBhvr>
                                            <p:cTn id="34" dur="1" fill="hold">
                                              <p:stCondLst>
                                                <p:cond delay="499"/>
                                              </p:stCondLst>
                                            </p:cTn>
                                            <p:tgtEl>
                                              <p:spTgt spid="13"/>
                                            </p:tgtEl>
                                            <p:attrNameLst>
                                              <p:attrName>style.visibility</p:attrName>
                                            </p:attrNameLst>
                                          </p:cBhvr>
                                          <p:to>
                                            <p:strVal val="hidden"/>
                                          </p:to>
                                        </p:set>
                                      </p:childTnLst>
                                    </p:cTn>
                                  </p:par>
                                  <p:par>
                                    <p:cTn id="35" presetID="2" presetClass="exit" presetSubtype="12" accel="100000" fill="hold" grpId="1" nodeType="withEffect">
                                      <p:stCondLst>
                                        <p:cond delay="1000"/>
                                      </p:stCondLst>
                                      <p:childTnLst>
                                        <p:anim calcmode="lin" valueType="num">
                                          <p:cBhvr additive="base">
                                            <p:cTn id="36" dur="500"/>
                                            <p:tgtEl>
                                              <p:spTgt spid="14"/>
                                            </p:tgtEl>
                                            <p:attrNameLst>
                                              <p:attrName>ppt_x</p:attrName>
                                            </p:attrNameLst>
                                          </p:cBhvr>
                                          <p:tavLst>
                                            <p:tav tm="0">
                                              <p:val>
                                                <p:strVal val="ppt_x"/>
                                              </p:val>
                                            </p:tav>
                                            <p:tav tm="100000">
                                              <p:val>
                                                <p:strVal val="0-ppt_w/2"/>
                                              </p:val>
                                            </p:tav>
                                          </p:tavLst>
                                        </p:anim>
                                        <p:anim calcmode="lin" valueType="num">
                                          <p:cBhvr additive="base">
                                            <p:cTn id="37" dur="500"/>
                                            <p:tgtEl>
                                              <p:spTgt spid="14"/>
                                            </p:tgtEl>
                                            <p:attrNameLst>
                                              <p:attrName>ppt_y</p:attrName>
                                            </p:attrNameLst>
                                          </p:cBhvr>
                                          <p:tavLst>
                                            <p:tav tm="0">
                                              <p:val>
                                                <p:strVal val="ppt_y"/>
                                              </p:val>
                                            </p:tav>
                                            <p:tav tm="100000">
                                              <p:val>
                                                <p:strVal val="1+ppt_h/2"/>
                                              </p:val>
                                            </p:tav>
                                          </p:tavLst>
                                        </p:anim>
                                        <p:set>
                                          <p:cBhvr>
                                            <p:cTn id="38" dur="1" fill="hold">
                                              <p:stCondLst>
                                                <p:cond delay="499"/>
                                              </p:stCondLst>
                                            </p:cTn>
                                            <p:tgtEl>
                                              <p:spTgt spid="14"/>
                                            </p:tgtEl>
                                            <p:attrNameLst>
                                              <p:attrName>style.visibility</p:attrName>
                                            </p:attrNameLst>
                                          </p:cBhvr>
                                          <p:to>
                                            <p:strVal val="hidden"/>
                                          </p:to>
                                        </p:set>
                                      </p:childTnLst>
                                    </p:cTn>
                                  </p:par>
                                  <p:par>
                                    <p:cTn id="39" presetID="2" presetClass="exit" presetSubtype="8" accel="100000" fill="hold" grpId="1" nodeType="withEffect">
                                      <p:stCondLst>
                                        <p:cond delay="1000"/>
                                      </p:stCondLst>
                                      <p:childTnLst>
                                        <p:anim calcmode="lin" valueType="num">
                                          <p:cBhvr additive="base">
                                            <p:cTn id="40" dur="500"/>
                                            <p:tgtEl>
                                              <p:spTgt spid="15"/>
                                            </p:tgtEl>
                                            <p:attrNameLst>
                                              <p:attrName>ppt_x</p:attrName>
                                            </p:attrNameLst>
                                          </p:cBhvr>
                                          <p:tavLst>
                                            <p:tav tm="0">
                                              <p:val>
                                                <p:strVal val="ppt_x"/>
                                              </p:val>
                                            </p:tav>
                                            <p:tav tm="100000">
                                              <p:val>
                                                <p:strVal val="0-ppt_w/2"/>
                                              </p:val>
                                            </p:tav>
                                          </p:tavLst>
                                        </p:anim>
                                        <p:anim calcmode="lin" valueType="num">
                                          <p:cBhvr additive="base">
                                            <p:cTn id="41" dur="500"/>
                                            <p:tgtEl>
                                              <p:spTgt spid="15"/>
                                            </p:tgtEl>
                                            <p:attrNameLst>
                                              <p:attrName>ppt_y</p:attrName>
                                            </p:attrNameLst>
                                          </p:cBhvr>
                                          <p:tavLst>
                                            <p:tav tm="0">
                                              <p:val>
                                                <p:strVal val="ppt_y"/>
                                              </p:val>
                                            </p:tav>
                                            <p:tav tm="100000">
                                              <p:val>
                                                <p:strVal val="ppt_y"/>
                                              </p:val>
                                            </p:tav>
                                          </p:tavLst>
                                        </p:anim>
                                        <p:set>
                                          <p:cBhvr>
                                            <p:cTn id="42" dur="1" fill="hold">
                                              <p:stCondLst>
                                                <p:cond delay="499"/>
                                              </p:stCondLst>
                                            </p:cTn>
                                            <p:tgtEl>
                                              <p:spTgt spid="15"/>
                                            </p:tgtEl>
                                            <p:attrNameLst>
                                              <p:attrName>style.visibility</p:attrName>
                                            </p:attrNameLst>
                                          </p:cBhvr>
                                          <p:to>
                                            <p:strVal val="hidden"/>
                                          </p:to>
                                        </p:set>
                                      </p:childTnLst>
                                    </p:cTn>
                                  </p:par>
                                  <p:par>
                                    <p:cTn id="43" presetID="2" presetClass="exit" presetSubtype="2" accel="100000" fill="hold" grpId="1" nodeType="withEffect">
                                      <p:stCondLst>
                                        <p:cond delay="1000"/>
                                      </p:stCondLst>
                                      <p:childTnLst>
                                        <p:anim calcmode="lin" valueType="num">
                                          <p:cBhvr additive="base">
                                            <p:cTn id="44" dur="500"/>
                                            <p:tgtEl>
                                              <p:spTgt spid="16"/>
                                            </p:tgtEl>
                                            <p:attrNameLst>
                                              <p:attrName>ppt_x</p:attrName>
                                            </p:attrNameLst>
                                          </p:cBhvr>
                                          <p:tavLst>
                                            <p:tav tm="0">
                                              <p:val>
                                                <p:strVal val="ppt_x"/>
                                              </p:val>
                                            </p:tav>
                                            <p:tav tm="100000">
                                              <p:val>
                                                <p:strVal val="1+ppt_w/2"/>
                                              </p:val>
                                            </p:tav>
                                          </p:tavLst>
                                        </p:anim>
                                        <p:anim calcmode="lin" valueType="num">
                                          <p:cBhvr additive="base">
                                            <p:cTn id="45" dur="500"/>
                                            <p:tgtEl>
                                              <p:spTgt spid="16"/>
                                            </p:tgtEl>
                                            <p:attrNameLst>
                                              <p:attrName>ppt_y</p:attrName>
                                            </p:attrNameLst>
                                          </p:cBhvr>
                                          <p:tavLst>
                                            <p:tav tm="0">
                                              <p:val>
                                                <p:strVal val="ppt_y"/>
                                              </p:val>
                                            </p:tav>
                                            <p:tav tm="100000">
                                              <p:val>
                                                <p:strVal val="ppt_y"/>
                                              </p:val>
                                            </p:tav>
                                          </p:tavLst>
                                        </p:anim>
                                        <p:set>
                                          <p:cBhvr>
                                            <p:cTn id="46" dur="1" fill="hold">
                                              <p:stCondLst>
                                                <p:cond delay="499"/>
                                              </p:stCondLst>
                                            </p:cTn>
                                            <p:tgtEl>
                                              <p:spTgt spid="16"/>
                                            </p:tgtEl>
                                            <p:attrNameLst>
                                              <p:attrName>style.visibility</p:attrName>
                                            </p:attrNameLst>
                                          </p:cBhvr>
                                          <p:to>
                                            <p:strVal val="hidden"/>
                                          </p:to>
                                        </p:set>
                                      </p:childTnLst>
                                    </p:cTn>
                                  </p:par>
                                  <p:par>
                                    <p:cTn id="47" presetID="16" presetClass="exit" presetSubtype="21" fill="hold" grpId="1" nodeType="withEffect">
                                      <p:stCondLst>
                                        <p:cond delay="1000"/>
                                      </p:stCondLst>
                                      <p:childTnLst>
                                        <p:animEffect transition="out" filter="barn(inVertical)">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par>
                                    <p:cTn id="50" presetID="16" presetClass="exit" presetSubtype="21" fill="hold" grpId="1" nodeType="withEffect">
                                      <p:stCondLst>
                                        <p:cond delay="1000"/>
                                      </p:stCondLst>
                                      <p:childTnLst>
                                        <p:animEffect transition="out" filter="barn(inVertical)">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par>
                                    <p:cTn id="53" presetID="35" presetClass="path" presetSubtype="0" decel="100000" fill="hold" grpId="1" nodeType="withEffect">
                                      <p:stCondLst>
                                        <p:cond delay="1000"/>
                                      </p:stCondLst>
                                      <p:childTnLst>
                                        <p:animMotion origin="layout" path="M 0 0 L -0.25 0 E" pathEditMode="relative" ptsTypes="">
                                          <p:cBhvr>
                                            <p:cTn id="54" dur="750" fill="hold"/>
                                            <p:tgtEl>
                                              <p:spTgt spid="4"/>
                                            </p:tgtEl>
                                            <p:attrNameLst>
                                              <p:attrName>ppt_x</p:attrName>
                                              <p:attrName>ppt_y</p:attrName>
                                            </p:attrNameLst>
                                          </p:cBhvr>
                                        </p:animMotion>
                                      </p:childTnLst>
                                    </p:cTn>
                                  </p:par>
                                  <p:par>
                                    <p:cTn id="55" presetID="8" presetClass="emph" presetSubtype="0" fill="hold" grpId="2" nodeType="withEffect">
                                      <p:stCondLst>
                                        <p:cond delay="1000"/>
                                      </p:stCondLst>
                                      <p:childTnLst>
                                        <p:animRot by="21600000">
                                          <p:cBhvr>
                                            <p:cTn id="56" dur="750" fill="hold"/>
                                            <p:tgtEl>
                                              <p:spTgt spid="4"/>
                                            </p:tgtEl>
                                            <p:attrNameLst>
                                              <p:attrName>r</p:attrName>
                                            </p:attrNameLst>
                                          </p:cBhvr>
                                        </p:animRot>
                                      </p:childTnLst>
                                    </p:cTn>
                                  </p:par>
                                  <p:par>
                                    <p:cTn id="57" presetID="6" presetClass="emph" presetSubtype="0" decel="100000" fill="hold" grpId="3" nodeType="withEffect">
                                      <p:stCondLst>
                                        <p:cond delay="1750"/>
                                      </p:stCondLst>
                                      <p:childTnLst>
                                        <p:animScale>
                                          <p:cBhvr>
                                            <p:cTn id="58" dur="1000" fill="hold"/>
                                            <p:tgtEl>
                                              <p:spTgt spid="4"/>
                                            </p:tgtEl>
                                          </p:cBhvr>
                                          <p:by x="120000" y="120000"/>
                                        </p:animScale>
                                      </p:childTnLst>
                                    </p:cTn>
                                  </p:par>
                                  <p:par>
                                    <p:cTn id="59" presetID="2" presetClass="entr" presetSubtype="8" fill="hold" grpId="0" nodeType="withEffect" p14:presetBounceEnd="52000">
                                      <p:stCondLst>
                                        <p:cond delay="2100"/>
                                      </p:stCondLst>
                                      <p:iterate type="lt">
                                        <p:tmPct val="10000"/>
                                      </p:iterate>
                                      <p:childTnLst>
                                        <p:set>
                                          <p:cBhvr>
                                            <p:cTn id="60" dur="1" fill="hold">
                                              <p:stCondLst>
                                                <p:cond delay="0"/>
                                              </p:stCondLst>
                                            </p:cTn>
                                            <p:tgtEl>
                                              <p:spTgt spid="19"/>
                                            </p:tgtEl>
                                            <p:attrNameLst>
                                              <p:attrName>style.visibility</p:attrName>
                                            </p:attrNameLst>
                                          </p:cBhvr>
                                          <p:to>
                                            <p:strVal val="visible"/>
                                          </p:to>
                                        </p:set>
                                        <p:anim calcmode="lin" valueType="num" p14:bounceEnd="52000">
                                          <p:cBhvr additive="base">
                                            <p:cTn id="61" dur="500" fill="hold"/>
                                            <p:tgtEl>
                                              <p:spTgt spid="19"/>
                                            </p:tgtEl>
                                            <p:attrNameLst>
                                              <p:attrName>ppt_x</p:attrName>
                                            </p:attrNameLst>
                                          </p:cBhvr>
                                          <p:tavLst>
                                            <p:tav tm="0">
                                              <p:val>
                                                <p:strVal val="0-#ppt_w/2"/>
                                              </p:val>
                                            </p:tav>
                                            <p:tav tm="100000">
                                              <p:val>
                                                <p:strVal val="#ppt_x"/>
                                              </p:val>
                                            </p:tav>
                                          </p:tavLst>
                                        </p:anim>
                                        <p:anim calcmode="lin" valueType="num" p14:bounceEnd="52000">
                                          <p:cBhvr additive="base">
                                            <p:cTn id="62"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4" grpId="3"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3*#ppt_w"/>
                                              </p:val>
                                            </p:tav>
                                            <p:tav tm="100000">
                                              <p:val>
                                                <p:strVal val="#ppt_w"/>
                                              </p:val>
                                            </p:tav>
                                          </p:tavLst>
                                        </p:anim>
                                        <p:anim calcmode="lin" valueType="num">
                                          <p:cBhvr>
                                            <p:cTn id="8" dur="500" fill="hold"/>
                                            <p:tgtEl>
                                              <p:spTgt spid="4"/>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strVal val="4/3*#ppt_w"/>
                                              </p:val>
                                            </p:tav>
                                            <p:tav tm="100000">
                                              <p:val>
                                                <p:strVal val="#ppt_w"/>
                                              </p:val>
                                            </p:tav>
                                          </p:tavLst>
                                        </p:anim>
                                        <p:anim calcmode="lin" valueType="num">
                                          <p:cBhvr>
                                            <p:cTn id="12" dur="500" fill="hold"/>
                                            <p:tgtEl>
                                              <p:spTgt spid="13"/>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strVal val="4/3*#ppt_w"/>
                                              </p:val>
                                            </p:tav>
                                            <p:tav tm="100000">
                                              <p:val>
                                                <p:strVal val="#ppt_w"/>
                                              </p:val>
                                            </p:tav>
                                          </p:tavLst>
                                        </p:anim>
                                        <p:anim calcmode="lin" valueType="num">
                                          <p:cBhvr>
                                            <p:cTn id="16" dur="500" fill="hold"/>
                                            <p:tgtEl>
                                              <p:spTgt spid="14"/>
                                            </p:tgtEl>
                                            <p:attrNameLst>
                                              <p:attrName>ppt_h</p:attrName>
                                            </p:attrNameLst>
                                          </p:cBhvr>
                                          <p:tavLst>
                                            <p:tav tm="0">
                                              <p:val>
                                                <p:strVal val="4/3*#ppt_h"/>
                                              </p:val>
                                            </p:tav>
                                            <p:tav tm="100000">
                                              <p:val>
                                                <p:strVal val="#ppt_h"/>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fill="hold"/>
                                            <p:tgtEl>
                                              <p:spTgt spid="15"/>
                                            </p:tgtEl>
                                            <p:attrNameLst>
                                              <p:attrName>ppt_x</p:attrName>
                                            </p:attrNameLst>
                                          </p:cBhvr>
                                          <p:tavLst>
                                            <p:tav tm="0">
                                              <p:val>
                                                <p:strVal val="0-#ppt_w/2"/>
                                              </p:val>
                                            </p:tav>
                                            <p:tav tm="100000">
                                              <p:val>
                                                <p:strVal val="#ppt_x"/>
                                              </p:val>
                                            </p:tav>
                                          </p:tavLst>
                                        </p:anim>
                                        <p:anim calcmode="lin" valueType="num">
                                          <p:cBhvr additive="base">
                                            <p:cTn id="20" dur="75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750" fill="hold"/>
                                            <p:tgtEl>
                                              <p:spTgt spid="16"/>
                                            </p:tgtEl>
                                            <p:attrNameLst>
                                              <p:attrName>ppt_x</p:attrName>
                                            </p:attrNameLst>
                                          </p:cBhvr>
                                          <p:tavLst>
                                            <p:tav tm="0">
                                              <p:val>
                                                <p:strVal val="1+#ppt_w/2"/>
                                              </p:val>
                                            </p:tav>
                                            <p:tav tm="100000">
                                              <p:val>
                                                <p:strVal val="#ppt_x"/>
                                              </p:val>
                                            </p:tav>
                                          </p:tavLst>
                                        </p:anim>
                                        <p:anim calcmode="lin" valueType="num">
                                          <p:cBhvr additive="base">
                                            <p:cTn id="24" dur="750" fill="hold"/>
                                            <p:tgtEl>
                                              <p:spTgt spid="16"/>
                                            </p:tgtEl>
                                            <p:attrNameLst>
                                              <p:attrName>ppt_y</p:attrName>
                                            </p:attrNameLst>
                                          </p:cBhvr>
                                          <p:tavLst>
                                            <p:tav tm="0">
                                              <p:val>
                                                <p:strVal val="#ppt_y"/>
                                              </p:val>
                                            </p:tav>
                                            <p:tav tm="100000">
                                              <p:val>
                                                <p:strVal val="#ppt_y"/>
                                              </p:val>
                                            </p:tav>
                                          </p:tavLst>
                                        </p:anim>
                                      </p:childTnLst>
                                    </p:cTn>
                                  </p:par>
                                  <p:par>
                                    <p:cTn id="25" presetID="16" presetClass="entr" presetSubtype="37" fill="hold" grpId="0" nodeType="withEffect">
                                      <p:stCondLst>
                                        <p:cond delay="400"/>
                                      </p:stCondLst>
                                      <p:childTnLst>
                                        <p:set>
                                          <p:cBhvr>
                                            <p:cTn id="26" dur="1" fill="hold">
                                              <p:stCondLst>
                                                <p:cond delay="0"/>
                                              </p:stCondLst>
                                            </p:cTn>
                                            <p:tgtEl>
                                              <p:spTgt spid="17"/>
                                            </p:tgtEl>
                                            <p:attrNameLst>
                                              <p:attrName>style.visibility</p:attrName>
                                            </p:attrNameLst>
                                          </p:cBhvr>
                                          <p:to>
                                            <p:strVal val="visible"/>
                                          </p:to>
                                        </p:set>
                                        <p:animEffect transition="in" filter="barn(outVertical)">
                                          <p:cBhvr>
                                            <p:cTn id="27" dur="500"/>
                                            <p:tgtEl>
                                              <p:spTgt spid="17"/>
                                            </p:tgtEl>
                                          </p:cBhvr>
                                        </p:animEffect>
                                      </p:childTnLst>
                                    </p:cTn>
                                  </p:par>
                                  <p:par>
                                    <p:cTn id="28" presetID="16" presetClass="entr" presetSubtype="37" fill="hold" grpId="0" nodeType="withEffect">
                                      <p:stCondLst>
                                        <p:cond delay="600"/>
                                      </p:stCondLst>
                                      <p:childTnLst>
                                        <p:set>
                                          <p:cBhvr>
                                            <p:cTn id="29" dur="1" fill="hold">
                                              <p:stCondLst>
                                                <p:cond delay="0"/>
                                              </p:stCondLst>
                                            </p:cTn>
                                            <p:tgtEl>
                                              <p:spTgt spid="18"/>
                                            </p:tgtEl>
                                            <p:attrNameLst>
                                              <p:attrName>style.visibility</p:attrName>
                                            </p:attrNameLst>
                                          </p:cBhvr>
                                          <p:to>
                                            <p:strVal val="visible"/>
                                          </p:to>
                                        </p:set>
                                        <p:animEffect transition="in" filter="barn(outVertical)">
                                          <p:cBhvr>
                                            <p:cTn id="30" dur="500"/>
                                            <p:tgtEl>
                                              <p:spTgt spid="18"/>
                                            </p:tgtEl>
                                          </p:cBhvr>
                                        </p:animEffect>
                                      </p:childTnLst>
                                    </p:cTn>
                                  </p:par>
                                  <p:par>
                                    <p:cTn id="31" presetID="2" presetClass="exit" presetSubtype="3" accel="100000" fill="hold" grpId="1" nodeType="withEffect">
                                      <p:stCondLst>
                                        <p:cond delay="1000"/>
                                      </p:stCondLst>
                                      <p:childTnLst>
                                        <p:anim calcmode="lin" valueType="num">
                                          <p:cBhvr additive="base">
                                            <p:cTn id="32" dur="500"/>
                                            <p:tgtEl>
                                              <p:spTgt spid="13"/>
                                            </p:tgtEl>
                                            <p:attrNameLst>
                                              <p:attrName>ppt_x</p:attrName>
                                            </p:attrNameLst>
                                          </p:cBhvr>
                                          <p:tavLst>
                                            <p:tav tm="0">
                                              <p:val>
                                                <p:strVal val="ppt_x"/>
                                              </p:val>
                                            </p:tav>
                                            <p:tav tm="100000">
                                              <p:val>
                                                <p:strVal val="1+ppt_w/2"/>
                                              </p:val>
                                            </p:tav>
                                          </p:tavLst>
                                        </p:anim>
                                        <p:anim calcmode="lin" valueType="num">
                                          <p:cBhvr additive="base">
                                            <p:cTn id="33" dur="500"/>
                                            <p:tgtEl>
                                              <p:spTgt spid="13"/>
                                            </p:tgtEl>
                                            <p:attrNameLst>
                                              <p:attrName>ppt_y</p:attrName>
                                            </p:attrNameLst>
                                          </p:cBhvr>
                                          <p:tavLst>
                                            <p:tav tm="0">
                                              <p:val>
                                                <p:strVal val="ppt_y"/>
                                              </p:val>
                                            </p:tav>
                                            <p:tav tm="100000">
                                              <p:val>
                                                <p:strVal val="0-ppt_h/2"/>
                                              </p:val>
                                            </p:tav>
                                          </p:tavLst>
                                        </p:anim>
                                        <p:set>
                                          <p:cBhvr>
                                            <p:cTn id="34" dur="1" fill="hold">
                                              <p:stCondLst>
                                                <p:cond delay="499"/>
                                              </p:stCondLst>
                                            </p:cTn>
                                            <p:tgtEl>
                                              <p:spTgt spid="13"/>
                                            </p:tgtEl>
                                            <p:attrNameLst>
                                              <p:attrName>style.visibility</p:attrName>
                                            </p:attrNameLst>
                                          </p:cBhvr>
                                          <p:to>
                                            <p:strVal val="hidden"/>
                                          </p:to>
                                        </p:set>
                                      </p:childTnLst>
                                    </p:cTn>
                                  </p:par>
                                  <p:par>
                                    <p:cTn id="35" presetID="2" presetClass="exit" presetSubtype="12" accel="100000" fill="hold" grpId="1" nodeType="withEffect">
                                      <p:stCondLst>
                                        <p:cond delay="1000"/>
                                      </p:stCondLst>
                                      <p:childTnLst>
                                        <p:anim calcmode="lin" valueType="num">
                                          <p:cBhvr additive="base">
                                            <p:cTn id="36" dur="500"/>
                                            <p:tgtEl>
                                              <p:spTgt spid="14"/>
                                            </p:tgtEl>
                                            <p:attrNameLst>
                                              <p:attrName>ppt_x</p:attrName>
                                            </p:attrNameLst>
                                          </p:cBhvr>
                                          <p:tavLst>
                                            <p:tav tm="0">
                                              <p:val>
                                                <p:strVal val="ppt_x"/>
                                              </p:val>
                                            </p:tav>
                                            <p:tav tm="100000">
                                              <p:val>
                                                <p:strVal val="0-ppt_w/2"/>
                                              </p:val>
                                            </p:tav>
                                          </p:tavLst>
                                        </p:anim>
                                        <p:anim calcmode="lin" valueType="num">
                                          <p:cBhvr additive="base">
                                            <p:cTn id="37" dur="500"/>
                                            <p:tgtEl>
                                              <p:spTgt spid="14"/>
                                            </p:tgtEl>
                                            <p:attrNameLst>
                                              <p:attrName>ppt_y</p:attrName>
                                            </p:attrNameLst>
                                          </p:cBhvr>
                                          <p:tavLst>
                                            <p:tav tm="0">
                                              <p:val>
                                                <p:strVal val="ppt_y"/>
                                              </p:val>
                                            </p:tav>
                                            <p:tav tm="100000">
                                              <p:val>
                                                <p:strVal val="1+ppt_h/2"/>
                                              </p:val>
                                            </p:tav>
                                          </p:tavLst>
                                        </p:anim>
                                        <p:set>
                                          <p:cBhvr>
                                            <p:cTn id="38" dur="1" fill="hold">
                                              <p:stCondLst>
                                                <p:cond delay="499"/>
                                              </p:stCondLst>
                                            </p:cTn>
                                            <p:tgtEl>
                                              <p:spTgt spid="14"/>
                                            </p:tgtEl>
                                            <p:attrNameLst>
                                              <p:attrName>style.visibility</p:attrName>
                                            </p:attrNameLst>
                                          </p:cBhvr>
                                          <p:to>
                                            <p:strVal val="hidden"/>
                                          </p:to>
                                        </p:set>
                                      </p:childTnLst>
                                    </p:cTn>
                                  </p:par>
                                  <p:par>
                                    <p:cTn id="39" presetID="2" presetClass="exit" presetSubtype="8" accel="100000" fill="hold" grpId="1" nodeType="withEffect">
                                      <p:stCondLst>
                                        <p:cond delay="1000"/>
                                      </p:stCondLst>
                                      <p:childTnLst>
                                        <p:anim calcmode="lin" valueType="num">
                                          <p:cBhvr additive="base">
                                            <p:cTn id="40" dur="500"/>
                                            <p:tgtEl>
                                              <p:spTgt spid="15"/>
                                            </p:tgtEl>
                                            <p:attrNameLst>
                                              <p:attrName>ppt_x</p:attrName>
                                            </p:attrNameLst>
                                          </p:cBhvr>
                                          <p:tavLst>
                                            <p:tav tm="0">
                                              <p:val>
                                                <p:strVal val="ppt_x"/>
                                              </p:val>
                                            </p:tav>
                                            <p:tav tm="100000">
                                              <p:val>
                                                <p:strVal val="0-ppt_w/2"/>
                                              </p:val>
                                            </p:tav>
                                          </p:tavLst>
                                        </p:anim>
                                        <p:anim calcmode="lin" valueType="num">
                                          <p:cBhvr additive="base">
                                            <p:cTn id="41" dur="500"/>
                                            <p:tgtEl>
                                              <p:spTgt spid="15"/>
                                            </p:tgtEl>
                                            <p:attrNameLst>
                                              <p:attrName>ppt_y</p:attrName>
                                            </p:attrNameLst>
                                          </p:cBhvr>
                                          <p:tavLst>
                                            <p:tav tm="0">
                                              <p:val>
                                                <p:strVal val="ppt_y"/>
                                              </p:val>
                                            </p:tav>
                                            <p:tav tm="100000">
                                              <p:val>
                                                <p:strVal val="ppt_y"/>
                                              </p:val>
                                            </p:tav>
                                          </p:tavLst>
                                        </p:anim>
                                        <p:set>
                                          <p:cBhvr>
                                            <p:cTn id="42" dur="1" fill="hold">
                                              <p:stCondLst>
                                                <p:cond delay="499"/>
                                              </p:stCondLst>
                                            </p:cTn>
                                            <p:tgtEl>
                                              <p:spTgt spid="15"/>
                                            </p:tgtEl>
                                            <p:attrNameLst>
                                              <p:attrName>style.visibility</p:attrName>
                                            </p:attrNameLst>
                                          </p:cBhvr>
                                          <p:to>
                                            <p:strVal val="hidden"/>
                                          </p:to>
                                        </p:set>
                                      </p:childTnLst>
                                    </p:cTn>
                                  </p:par>
                                  <p:par>
                                    <p:cTn id="43" presetID="2" presetClass="exit" presetSubtype="2" accel="100000" fill="hold" grpId="1" nodeType="withEffect">
                                      <p:stCondLst>
                                        <p:cond delay="1000"/>
                                      </p:stCondLst>
                                      <p:childTnLst>
                                        <p:anim calcmode="lin" valueType="num">
                                          <p:cBhvr additive="base">
                                            <p:cTn id="44" dur="500"/>
                                            <p:tgtEl>
                                              <p:spTgt spid="16"/>
                                            </p:tgtEl>
                                            <p:attrNameLst>
                                              <p:attrName>ppt_x</p:attrName>
                                            </p:attrNameLst>
                                          </p:cBhvr>
                                          <p:tavLst>
                                            <p:tav tm="0">
                                              <p:val>
                                                <p:strVal val="ppt_x"/>
                                              </p:val>
                                            </p:tav>
                                            <p:tav tm="100000">
                                              <p:val>
                                                <p:strVal val="1+ppt_w/2"/>
                                              </p:val>
                                            </p:tav>
                                          </p:tavLst>
                                        </p:anim>
                                        <p:anim calcmode="lin" valueType="num">
                                          <p:cBhvr additive="base">
                                            <p:cTn id="45" dur="500"/>
                                            <p:tgtEl>
                                              <p:spTgt spid="16"/>
                                            </p:tgtEl>
                                            <p:attrNameLst>
                                              <p:attrName>ppt_y</p:attrName>
                                            </p:attrNameLst>
                                          </p:cBhvr>
                                          <p:tavLst>
                                            <p:tav tm="0">
                                              <p:val>
                                                <p:strVal val="ppt_y"/>
                                              </p:val>
                                            </p:tav>
                                            <p:tav tm="100000">
                                              <p:val>
                                                <p:strVal val="ppt_y"/>
                                              </p:val>
                                            </p:tav>
                                          </p:tavLst>
                                        </p:anim>
                                        <p:set>
                                          <p:cBhvr>
                                            <p:cTn id="46" dur="1" fill="hold">
                                              <p:stCondLst>
                                                <p:cond delay="499"/>
                                              </p:stCondLst>
                                            </p:cTn>
                                            <p:tgtEl>
                                              <p:spTgt spid="16"/>
                                            </p:tgtEl>
                                            <p:attrNameLst>
                                              <p:attrName>style.visibility</p:attrName>
                                            </p:attrNameLst>
                                          </p:cBhvr>
                                          <p:to>
                                            <p:strVal val="hidden"/>
                                          </p:to>
                                        </p:set>
                                      </p:childTnLst>
                                    </p:cTn>
                                  </p:par>
                                  <p:par>
                                    <p:cTn id="47" presetID="16" presetClass="exit" presetSubtype="21" fill="hold" grpId="1" nodeType="withEffect">
                                      <p:stCondLst>
                                        <p:cond delay="1000"/>
                                      </p:stCondLst>
                                      <p:childTnLst>
                                        <p:animEffect transition="out" filter="barn(inVertical)">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par>
                                    <p:cTn id="50" presetID="16" presetClass="exit" presetSubtype="21" fill="hold" grpId="1" nodeType="withEffect">
                                      <p:stCondLst>
                                        <p:cond delay="1000"/>
                                      </p:stCondLst>
                                      <p:childTnLst>
                                        <p:animEffect transition="out" filter="barn(inVertical)">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par>
                                    <p:cTn id="53" presetID="35" presetClass="path" presetSubtype="0" decel="100000" fill="hold" grpId="1" nodeType="withEffect">
                                      <p:stCondLst>
                                        <p:cond delay="1000"/>
                                      </p:stCondLst>
                                      <p:childTnLst>
                                        <p:animMotion origin="layout" path="M 0 0 L -0.25 0 E" pathEditMode="relative" ptsTypes="">
                                          <p:cBhvr>
                                            <p:cTn id="54" dur="750" fill="hold"/>
                                            <p:tgtEl>
                                              <p:spTgt spid="4"/>
                                            </p:tgtEl>
                                            <p:attrNameLst>
                                              <p:attrName>ppt_x</p:attrName>
                                              <p:attrName>ppt_y</p:attrName>
                                            </p:attrNameLst>
                                          </p:cBhvr>
                                        </p:animMotion>
                                      </p:childTnLst>
                                    </p:cTn>
                                  </p:par>
                                  <p:par>
                                    <p:cTn id="55" presetID="8" presetClass="emph" presetSubtype="0" fill="hold" grpId="2" nodeType="withEffect">
                                      <p:stCondLst>
                                        <p:cond delay="1000"/>
                                      </p:stCondLst>
                                      <p:childTnLst>
                                        <p:animRot by="21600000">
                                          <p:cBhvr>
                                            <p:cTn id="56" dur="750" fill="hold"/>
                                            <p:tgtEl>
                                              <p:spTgt spid="4"/>
                                            </p:tgtEl>
                                            <p:attrNameLst>
                                              <p:attrName>r</p:attrName>
                                            </p:attrNameLst>
                                          </p:cBhvr>
                                        </p:animRot>
                                      </p:childTnLst>
                                    </p:cTn>
                                  </p:par>
                                  <p:par>
                                    <p:cTn id="57" presetID="6" presetClass="emph" presetSubtype="0" decel="100000" fill="hold" grpId="3" nodeType="withEffect">
                                      <p:stCondLst>
                                        <p:cond delay="1750"/>
                                      </p:stCondLst>
                                      <p:childTnLst>
                                        <p:animScale>
                                          <p:cBhvr>
                                            <p:cTn id="58" dur="1000" fill="hold"/>
                                            <p:tgtEl>
                                              <p:spTgt spid="4"/>
                                            </p:tgtEl>
                                          </p:cBhvr>
                                          <p:by x="120000" y="120000"/>
                                        </p:animScale>
                                      </p:childTnLst>
                                    </p:cTn>
                                  </p:par>
                                  <p:par>
                                    <p:cTn id="59" presetID="2" presetClass="entr" presetSubtype="8" fill="hold" grpId="0" nodeType="withEffect">
                                      <p:stCondLst>
                                        <p:cond delay="2100"/>
                                      </p:stCondLst>
                                      <p:iterate type="lt">
                                        <p:tmPct val="10000"/>
                                      </p:iterate>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0-#ppt_w/2"/>
                                              </p:val>
                                            </p:tav>
                                            <p:tav tm="100000">
                                              <p:val>
                                                <p:strVal val="#ppt_x"/>
                                              </p:val>
                                            </p:tav>
                                          </p:tavLst>
                                        </p:anim>
                                        <p:anim calcmode="lin" valueType="num">
                                          <p:cBhvr additive="base">
                                            <p:cTn id="62"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4" grpId="3"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07D116-8F12-4D9C-B083-B824CBDEC44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63" y="0"/>
            <a:ext cx="12183837" cy="6858000"/>
          </a:xfrm>
          <a:prstGeom prst="rect">
            <a:avLst/>
          </a:prstGeom>
        </p:spPr>
      </p:pic>
      <p:grpSp>
        <p:nvGrpSpPr>
          <p:cNvPr id="9" name="Group 8">
            <a:extLst>
              <a:ext uri="{FF2B5EF4-FFF2-40B4-BE49-F238E27FC236}">
                <a16:creationId xmlns:a16="http://schemas.microsoft.com/office/drawing/2014/main" id="{1F7E6DFF-43DA-4FBF-8C61-D7FF6629B3FF}"/>
              </a:ext>
            </a:extLst>
          </p:cNvPr>
          <p:cNvGrpSpPr/>
          <p:nvPr/>
        </p:nvGrpSpPr>
        <p:grpSpPr>
          <a:xfrm>
            <a:off x="2070831" y="104937"/>
            <a:ext cx="8418643" cy="770083"/>
            <a:chOff x="5327374" y="275782"/>
            <a:chExt cx="14717900" cy="1540344"/>
          </a:xfrm>
        </p:grpSpPr>
        <p:sp>
          <p:nvSpPr>
            <p:cNvPr id="23" name="Rectangle: Rounded Corners 22">
              <a:extLst>
                <a:ext uri="{FF2B5EF4-FFF2-40B4-BE49-F238E27FC236}">
                  <a16:creationId xmlns:a16="http://schemas.microsoft.com/office/drawing/2014/main" id="{AE90BA9F-1BDA-4576-AF55-84EE972DFF4C}"/>
                </a:ext>
              </a:extLst>
            </p:cNvPr>
            <p:cNvSpPr/>
            <p:nvPr/>
          </p:nvSpPr>
          <p:spPr>
            <a:xfrm>
              <a:off x="9012926" y="275782"/>
              <a:ext cx="7319909" cy="1254421"/>
            </a:xfrm>
            <a:prstGeom prst="roundRect">
              <a:avLst>
                <a:gd name="adj" fmla="val 50000"/>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Заголовок 2">
              <a:extLst>
                <a:ext uri="{FF2B5EF4-FFF2-40B4-BE49-F238E27FC236}">
                  <a16:creationId xmlns:a16="http://schemas.microsoft.com/office/drawing/2014/main" id="{BC27C0E1-F0EE-4E95-9828-6B1C4C362CAC}"/>
                </a:ext>
              </a:extLst>
            </p:cNvPr>
            <p:cNvSpPr txBox="1">
              <a:spLocks/>
            </p:cNvSpPr>
            <p:nvPr/>
          </p:nvSpPr>
          <p:spPr>
            <a:xfrm>
              <a:off x="5327374" y="419797"/>
              <a:ext cx="14717900" cy="1396329"/>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725" algn="l"/>
                </a:tabLst>
                <a:defRPr sz="7200" b="0" i="0" kern="1200" baseline="0">
                  <a:solidFill>
                    <a:schemeClr val="tx2"/>
                  </a:solidFill>
                  <a:latin typeface="Roboto Medium" charset="0"/>
                  <a:ea typeface="Roboto Medium" charset="0"/>
                  <a:cs typeface="Roboto Medium" charset="0"/>
                </a:defRPr>
              </a:lvl1pPr>
            </a:lstStyle>
            <a:p>
              <a:pPr lvl="0">
                <a:defRPr/>
              </a:pPr>
              <a:r>
                <a:rPr lang="en-US" sz="2999" spc="150" noProof="0" dirty="0">
                  <a:solidFill>
                    <a:srgbClr val="002060"/>
                  </a:solidFill>
                  <a:latin typeface="Arial Black" panose="020B0A04020102020204" pitchFamily="34" charset="0"/>
                </a:rPr>
                <a:t>PRICE VS DEPTH</a:t>
              </a:r>
              <a:endParaRPr kumimoji="0" lang="en-US" sz="2999" b="0" i="0" u="none" strike="noStrike" kern="1200" cap="none" spc="150" normalizeH="0" baseline="0" noProof="0" dirty="0">
                <a:ln>
                  <a:noFill/>
                </a:ln>
                <a:solidFill>
                  <a:srgbClr val="002060"/>
                </a:solidFill>
                <a:effectLst/>
                <a:uLnTx/>
                <a:uFillTx/>
                <a:latin typeface="Arial Black" panose="020B0A04020102020204" pitchFamily="34" charset="0"/>
              </a:endParaRPr>
            </a:p>
          </p:txBody>
        </p:sp>
      </p:grpSp>
      <p:sp>
        <p:nvSpPr>
          <p:cNvPr id="20" name="Rectangle: Rounded Corners 19">
            <a:extLst>
              <a:ext uri="{FF2B5EF4-FFF2-40B4-BE49-F238E27FC236}">
                <a16:creationId xmlns:a16="http://schemas.microsoft.com/office/drawing/2014/main" id="{8C2A899C-1EC7-4C1E-AC3F-456BB86EB70D}"/>
              </a:ext>
            </a:extLst>
          </p:cNvPr>
          <p:cNvSpPr/>
          <p:nvPr/>
        </p:nvSpPr>
        <p:spPr>
          <a:xfrm>
            <a:off x="74289" y="761071"/>
            <a:ext cx="11441018" cy="1671374"/>
          </a:xfrm>
          <a:prstGeom prst="roundRect">
            <a:avLst>
              <a:gd name="adj" fmla="val 4081"/>
            </a:avLst>
          </a:prstGeom>
          <a:solidFill>
            <a:srgbClr val="A9A5F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BC3E9EC-FA7F-4333-A6C3-B0040A268EAD}"/>
              </a:ext>
            </a:extLst>
          </p:cNvPr>
          <p:cNvSpPr/>
          <p:nvPr/>
        </p:nvSpPr>
        <p:spPr>
          <a:xfrm>
            <a:off x="1963813" y="1272553"/>
            <a:ext cx="8068083" cy="830997"/>
          </a:xfrm>
          <a:prstGeom prst="rect">
            <a:avLst/>
          </a:prstGeom>
        </p:spPr>
        <p:txBody>
          <a:bodyPr wrap="square">
            <a:spAutoFit/>
          </a:bodyPr>
          <a:lstStyle/>
          <a:p>
            <a:pPr lvl="0" algn="just">
              <a:defRPr/>
            </a:pPr>
            <a:endParaRPr lang="en-US" sz="2400" dirty="0">
              <a:solidFill>
                <a:prstClr val="black"/>
              </a:solidFill>
            </a:endParaRPr>
          </a:p>
          <a:p>
            <a:pPr lvl="0" algn="just">
              <a:defRPr/>
            </a:pPr>
            <a:endParaRPr lang="en-US" sz="2400" dirty="0">
              <a:solidFill>
                <a:prstClr val="black"/>
              </a:solidFill>
            </a:endParaRPr>
          </a:p>
        </p:txBody>
      </p:sp>
      <p:sp>
        <p:nvSpPr>
          <p:cNvPr id="17" name="Rectangle 16">
            <a:extLst>
              <a:ext uri="{FF2B5EF4-FFF2-40B4-BE49-F238E27FC236}">
                <a16:creationId xmlns:a16="http://schemas.microsoft.com/office/drawing/2014/main" id="{2B01E4BC-5523-4140-AB58-E98BD8C82868}"/>
              </a:ext>
            </a:extLst>
          </p:cNvPr>
          <p:cNvSpPr/>
          <p:nvPr/>
        </p:nvSpPr>
        <p:spPr>
          <a:xfrm>
            <a:off x="394727" y="837013"/>
            <a:ext cx="10800142" cy="1563698"/>
          </a:xfrm>
          <a:prstGeom prst="rect">
            <a:avLst/>
          </a:prstGeom>
          <a:gradFill flip="none" rotWithShape="1">
            <a:gsLst>
              <a:gs pos="94000">
                <a:srgbClr val="CDCDCD"/>
              </a:gs>
              <a:gs pos="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extBox 17"/>
          <p:cNvSpPr txBox="1"/>
          <p:nvPr/>
        </p:nvSpPr>
        <p:spPr>
          <a:xfrm>
            <a:off x="339331" y="810887"/>
            <a:ext cx="11074461" cy="1530162"/>
          </a:xfrm>
          <a:prstGeom prst="rect">
            <a:avLst/>
          </a:prstGeom>
          <a:noFill/>
        </p:spPr>
        <p:txBody>
          <a:bodyPr wrap="square" rtlCol="0">
            <a:spAutoFit/>
          </a:bodyPr>
          <a:lstStyle/>
          <a:p>
            <a:pPr marL="285750" marR="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scatter plot shows no evident linear relationship between depth and price, with the data points being widely spread.</a:t>
            </a:r>
          </a:p>
          <a:p>
            <a:pPr marL="285750" marR="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line plot indicates significant price fluctuations, particularly in the range of depths between 2.5 and 3.5.</a:t>
            </a:r>
          </a:p>
          <a:p>
            <a:endParaRPr lang="en-US" dirty="0"/>
          </a:p>
        </p:txBody>
      </p:sp>
      <p:pic>
        <p:nvPicPr>
          <p:cNvPr id="6" name="Picture 5">
            <a:extLst>
              <a:ext uri="{FF2B5EF4-FFF2-40B4-BE49-F238E27FC236}">
                <a16:creationId xmlns:a16="http://schemas.microsoft.com/office/drawing/2014/main" id="{78D71303-015D-E99C-B214-1DF577B2A957}"/>
              </a:ext>
            </a:extLst>
          </p:cNvPr>
          <p:cNvPicPr>
            <a:picLocks noChangeAspect="1"/>
          </p:cNvPicPr>
          <p:nvPr/>
        </p:nvPicPr>
        <p:blipFill>
          <a:blip r:embed="rId5"/>
          <a:stretch>
            <a:fillRect/>
          </a:stretch>
        </p:blipFill>
        <p:spPr>
          <a:xfrm>
            <a:off x="1827176" y="2196655"/>
            <a:ext cx="8341356" cy="4661346"/>
          </a:xfrm>
          <a:prstGeom prst="rect">
            <a:avLst/>
          </a:prstGeom>
        </p:spPr>
      </p:pic>
      <p:grpSp>
        <p:nvGrpSpPr>
          <p:cNvPr id="12" name="Group 11">
            <a:extLst>
              <a:ext uri="{FF2B5EF4-FFF2-40B4-BE49-F238E27FC236}">
                <a16:creationId xmlns:a16="http://schemas.microsoft.com/office/drawing/2014/main" id="{590AE843-B27B-DAE5-707C-2B12660A0785}"/>
              </a:ext>
            </a:extLst>
          </p:cNvPr>
          <p:cNvGrpSpPr/>
          <p:nvPr/>
        </p:nvGrpSpPr>
        <p:grpSpPr>
          <a:xfrm>
            <a:off x="339330" y="631509"/>
            <a:ext cx="110793" cy="1787032"/>
            <a:chOff x="283934" y="645414"/>
            <a:chExt cx="110793" cy="1787032"/>
          </a:xfrm>
        </p:grpSpPr>
        <p:cxnSp>
          <p:nvCxnSpPr>
            <p:cNvPr id="5" name="Straight Connector 4">
              <a:extLst>
                <a:ext uri="{FF2B5EF4-FFF2-40B4-BE49-F238E27FC236}">
                  <a16:creationId xmlns:a16="http://schemas.microsoft.com/office/drawing/2014/main" id="{CCE68804-B372-4A7A-A98E-AD61883BD2A1}"/>
                </a:ext>
              </a:extLst>
            </p:cNvPr>
            <p:cNvCxnSpPr>
              <a:cxnSpLocks/>
            </p:cNvCxnSpPr>
            <p:nvPr/>
          </p:nvCxnSpPr>
          <p:spPr>
            <a:xfrm>
              <a:off x="339332" y="750714"/>
              <a:ext cx="1" cy="1681732"/>
            </a:xfrm>
            <a:prstGeom prst="line">
              <a:avLst/>
            </a:prstGeom>
            <a:ln w="19050"/>
          </p:spPr>
          <p:style>
            <a:lnRef idx="2">
              <a:schemeClr val="dk1"/>
            </a:lnRef>
            <a:fillRef idx="0">
              <a:schemeClr val="dk1"/>
            </a:fillRef>
            <a:effectRef idx="1">
              <a:schemeClr val="dk1"/>
            </a:effectRef>
            <a:fontRef idx="minor">
              <a:schemeClr val="tx1"/>
            </a:fontRef>
          </p:style>
        </p:cxnSp>
        <p:sp>
          <p:nvSpPr>
            <p:cNvPr id="11" name="Teardrop 10">
              <a:extLst>
                <a:ext uri="{FF2B5EF4-FFF2-40B4-BE49-F238E27FC236}">
                  <a16:creationId xmlns:a16="http://schemas.microsoft.com/office/drawing/2014/main" id="{2A0327F3-613A-5FDB-ACF2-F7E9CBA39013}"/>
                </a:ext>
              </a:extLst>
            </p:cNvPr>
            <p:cNvSpPr/>
            <p:nvPr/>
          </p:nvSpPr>
          <p:spPr>
            <a:xfrm rot="8100000">
              <a:off x="283934" y="645414"/>
              <a:ext cx="110793" cy="110793"/>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2939956"/>
      </p:ext>
    </p:extLst>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1000"/>
                                  </p:stCondLst>
                                  <p:endCondLst>
                                    <p:cond evt="begin" delay="0">
                                      <p:tn val="5"/>
                                    </p:cond>
                                  </p:endCondLst>
                                  <p:iterate type="lt">
                                    <p:tmPct val="4000"/>
                                  </p:iterate>
                                  <p:childTnLst>
                                    <p:set>
                                      <p:cBhvr>
                                        <p:cTn id="6" dur="1" fill="hold">
                                          <p:stCondLst>
                                            <p:cond delay="0"/>
                                          </p:stCondLst>
                                        </p:cTn>
                                        <p:tgtEl>
                                          <p:spTgt spid="16"/>
                                        </p:tgtEl>
                                        <p:attrNameLst>
                                          <p:attrName>style.visibility</p:attrName>
                                        </p:attrNameLst>
                                      </p:cBhvr>
                                      <p:to>
                                        <p:strVal val="visible"/>
                                      </p:to>
                                    </p:set>
                                    <p:anim calcmode="lin" valueType="num">
                                      <p:cBhvr>
                                        <p:cTn id="7" dur="150" fill="hold"/>
                                        <p:tgtEl>
                                          <p:spTgt spid="16"/>
                                        </p:tgtEl>
                                        <p:attrNameLst>
                                          <p:attrName>ppt_w</p:attrName>
                                        </p:attrNameLst>
                                      </p:cBhvr>
                                      <p:tavLst>
                                        <p:tav tm="0">
                                          <p:val>
                                            <p:fltVal val="0"/>
                                          </p:val>
                                        </p:tav>
                                        <p:tav tm="100000">
                                          <p:val>
                                            <p:strVal val="#ppt_w"/>
                                          </p:val>
                                        </p:tav>
                                      </p:tavLst>
                                    </p:anim>
                                    <p:anim calcmode="lin" valueType="num">
                                      <p:cBhvr>
                                        <p:cTn id="8" dur="150" fill="hold"/>
                                        <p:tgtEl>
                                          <p:spTgt spid="16"/>
                                        </p:tgtEl>
                                        <p:attrNameLst>
                                          <p:attrName>ppt_h</p:attrName>
                                        </p:attrNameLst>
                                      </p:cBhvr>
                                      <p:tavLst>
                                        <p:tav tm="0">
                                          <p:val>
                                            <p:fltVal val="0"/>
                                          </p:val>
                                        </p:tav>
                                        <p:tav tm="100000">
                                          <p:val>
                                            <p:strVal val="#ppt_h"/>
                                          </p:val>
                                        </p:tav>
                                      </p:tavLst>
                                    </p:anim>
                                    <p:animEffect transition="in" filter="fade">
                                      <p:cBhvr>
                                        <p:cTn id="9" dur="150"/>
                                        <p:tgtEl>
                                          <p:spTgt spid="16"/>
                                        </p:tgtEl>
                                      </p:cBhvr>
                                    </p:animEffect>
                                  </p:childTnLst>
                                </p:cTn>
                              </p:par>
                              <p:par>
                                <p:cTn id="10" presetID="22" presetClass="entr" presetSubtype="8" fill="hold" grpId="0" nodeType="withEffect">
                                  <p:stCondLst>
                                    <p:cond delay="75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07D116-8F12-4D9C-B083-B824CBDEC44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55" y="0"/>
            <a:ext cx="12183837" cy="6858000"/>
          </a:xfrm>
          <a:prstGeom prst="rect">
            <a:avLst/>
          </a:prstGeom>
        </p:spPr>
      </p:pic>
      <p:grpSp>
        <p:nvGrpSpPr>
          <p:cNvPr id="9" name="Group 8">
            <a:extLst>
              <a:ext uri="{FF2B5EF4-FFF2-40B4-BE49-F238E27FC236}">
                <a16:creationId xmlns:a16="http://schemas.microsoft.com/office/drawing/2014/main" id="{1F7E6DFF-43DA-4FBF-8C61-D7FF6629B3FF}"/>
              </a:ext>
            </a:extLst>
          </p:cNvPr>
          <p:cNvGrpSpPr/>
          <p:nvPr/>
        </p:nvGrpSpPr>
        <p:grpSpPr>
          <a:xfrm>
            <a:off x="2070831" y="114076"/>
            <a:ext cx="8418643" cy="760944"/>
            <a:chOff x="5327374" y="294062"/>
            <a:chExt cx="14717900" cy="1522064"/>
          </a:xfrm>
        </p:grpSpPr>
        <p:sp>
          <p:nvSpPr>
            <p:cNvPr id="23" name="Rectangle: Rounded Corners 22">
              <a:extLst>
                <a:ext uri="{FF2B5EF4-FFF2-40B4-BE49-F238E27FC236}">
                  <a16:creationId xmlns:a16="http://schemas.microsoft.com/office/drawing/2014/main" id="{AE90BA9F-1BDA-4576-AF55-84EE972DFF4C}"/>
                </a:ext>
              </a:extLst>
            </p:cNvPr>
            <p:cNvSpPr/>
            <p:nvPr/>
          </p:nvSpPr>
          <p:spPr>
            <a:xfrm>
              <a:off x="8928790" y="294062"/>
              <a:ext cx="7446115" cy="1254421"/>
            </a:xfrm>
            <a:prstGeom prst="roundRect">
              <a:avLst>
                <a:gd name="adj" fmla="val 50000"/>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Заголовок 2">
              <a:extLst>
                <a:ext uri="{FF2B5EF4-FFF2-40B4-BE49-F238E27FC236}">
                  <a16:creationId xmlns:a16="http://schemas.microsoft.com/office/drawing/2014/main" id="{BC27C0E1-F0EE-4E95-9828-6B1C4C362CAC}"/>
                </a:ext>
              </a:extLst>
            </p:cNvPr>
            <p:cNvSpPr txBox="1">
              <a:spLocks/>
            </p:cNvSpPr>
            <p:nvPr/>
          </p:nvSpPr>
          <p:spPr>
            <a:xfrm>
              <a:off x="5327374" y="419797"/>
              <a:ext cx="14717900" cy="1396329"/>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725" algn="l"/>
                </a:tabLst>
                <a:defRPr sz="7200" b="0" i="0" kern="1200" baseline="0">
                  <a:solidFill>
                    <a:schemeClr val="tx2"/>
                  </a:solidFill>
                  <a:latin typeface="Roboto Medium" charset="0"/>
                  <a:ea typeface="Roboto Medium" charset="0"/>
                  <a:cs typeface="Roboto Medium" charset="0"/>
                </a:defRPr>
              </a:lvl1pPr>
            </a:lstStyle>
            <a:p>
              <a:pPr lvl="0">
                <a:defRPr/>
              </a:pPr>
              <a:r>
                <a:rPr lang="en-US" sz="2999" spc="150" noProof="0" dirty="0">
                  <a:solidFill>
                    <a:srgbClr val="002060"/>
                  </a:solidFill>
                  <a:latin typeface="Arial Black" panose="020B0A04020102020204" pitchFamily="34" charset="0"/>
                </a:rPr>
                <a:t>PRICE VS </a:t>
              </a:r>
              <a:r>
                <a:rPr lang="en-US" sz="2999" spc="150" dirty="0">
                  <a:solidFill>
                    <a:srgbClr val="002060"/>
                  </a:solidFill>
                  <a:latin typeface="Arial Black" panose="020B0A04020102020204" pitchFamily="34" charset="0"/>
                </a:rPr>
                <a:t>WIDTH</a:t>
              </a:r>
              <a:endParaRPr kumimoji="0" lang="en-US" sz="2999" b="0" i="0" u="none" strike="noStrike" kern="1200" cap="none" spc="150" normalizeH="0" baseline="0" noProof="0" dirty="0">
                <a:ln>
                  <a:noFill/>
                </a:ln>
                <a:solidFill>
                  <a:srgbClr val="002060"/>
                </a:solidFill>
                <a:effectLst/>
                <a:uLnTx/>
                <a:uFillTx/>
                <a:latin typeface="Arial Black" panose="020B0A04020102020204" pitchFamily="34" charset="0"/>
              </a:endParaRPr>
            </a:p>
          </p:txBody>
        </p:sp>
      </p:grpSp>
      <p:sp>
        <p:nvSpPr>
          <p:cNvPr id="20" name="Rectangle: Rounded Corners 19">
            <a:extLst>
              <a:ext uri="{FF2B5EF4-FFF2-40B4-BE49-F238E27FC236}">
                <a16:creationId xmlns:a16="http://schemas.microsoft.com/office/drawing/2014/main" id="{8C2A899C-1EC7-4C1E-AC3F-456BB86EB70D}"/>
              </a:ext>
            </a:extLst>
          </p:cNvPr>
          <p:cNvSpPr/>
          <p:nvPr/>
        </p:nvSpPr>
        <p:spPr>
          <a:xfrm>
            <a:off x="74289" y="761071"/>
            <a:ext cx="11441018" cy="1671374"/>
          </a:xfrm>
          <a:prstGeom prst="roundRect">
            <a:avLst>
              <a:gd name="adj" fmla="val 4081"/>
            </a:avLst>
          </a:prstGeom>
          <a:solidFill>
            <a:srgbClr val="A9A5F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BC3E9EC-FA7F-4333-A6C3-B0040A268EAD}"/>
              </a:ext>
            </a:extLst>
          </p:cNvPr>
          <p:cNvSpPr/>
          <p:nvPr/>
        </p:nvSpPr>
        <p:spPr>
          <a:xfrm>
            <a:off x="1963813" y="1272553"/>
            <a:ext cx="8068083" cy="830997"/>
          </a:xfrm>
          <a:prstGeom prst="rect">
            <a:avLst/>
          </a:prstGeom>
        </p:spPr>
        <p:txBody>
          <a:bodyPr wrap="square">
            <a:spAutoFit/>
          </a:bodyPr>
          <a:lstStyle/>
          <a:p>
            <a:pPr lvl="0" algn="just">
              <a:defRPr/>
            </a:pPr>
            <a:endParaRPr lang="en-US" sz="2400" dirty="0">
              <a:solidFill>
                <a:prstClr val="black"/>
              </a:solidFill>
            </a:endParaRPr>
          </a:p>
          <a:p>
            <a:pPr lvl="0" algn="just">
              <a:defRPr/>
            </a:pPr>
            <a:endParaRPr lang="en-US" sz="2400" dirty="0">
              <a:solidFill>
                <a:prstClr val="black"/>
              </a:solidFill>
            </a:endParaRPr>
          </a:p>
        </p:txBody>
      </p:sp>
      <p:sp>
        <p:nvSpPr>
          <p:cNvPr id="17" name="Rectangle 16">
            <a:extLst>
              <a:ext uri="{FF2B5EF4-FFF2-40B4-BE49-F238E27FC236}">
                <a16:creationId xmlns:a16="http://schemas.microsoft.com/office/drawing/2014/main" id="{2B01E4BC-5523-4140-AB58-E98BD8C82868}"/>
              </a:ext>
            </a:extLst>
          </p:cNvPr>
          <p:cNvSpPr/>
          <p:nvPr/>
        </p:nvSpPr>
        <p:spPr>
          <a:xfrm>
            <a:off x="394727" y="837013"/>
            <a:ext cx="10800142" cy="1563698"/>
          </a:xfrm>
          <a:prstGeom prst="rect">
            <a:avLst/>
          </a:prstGeom>
          <a:gradFill flip="none" rotWithShape="1">
            <a:gsLst>
              <a:gs pos="94000">
                <a:srgbClr val="CDCDCD"/>
              </a:gs>
              <a:gs pos="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extBox 17"/>
          <p:cNvSpPr txBox="1"/>
          <p:nvPr/>
        </p:nvSpPr>
        <p:spPr>
          <a:xfrm>
            <a:off x="339331" y="810887"/>
            <a:ext cx="11074461" cy="1530162"/>
          </a:xfrm>
          <a:prstGeom prst="rect">
            <a:avLst/>
          </a:prstGeom>
          <a:noFill/>
        </p:spPr>
        <p:txBody>
          <a:bodyPr wrap="square" rtlCol="0">
            <a:spAutoFit/>
          </a:bodyPr>
          <a:lstStyle/>
          <a:p>
            <a:pPr marL="285750" marR="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scatter plot demonstrates no clear linear relationship between width and price, with the data points scattered across a wide range.</a:t>
            </a:r>
          </a:p>
          <a:p>
            <a:pPr marL="285750" marR="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line plot shows sharp price fluctuations, especially between widths of 4.0 and 5.0.</a:t>
            </a:r>
          </a:p>
          <a:p>
            <a:endParaRPr lang="en-US" dirty="0"/>
          </a:p>
        </p:txBody>
      </p:sp>
      <p:pic>
        <p:nvPicPr>
          <p:cNvPr id="6" name="Picture 5">
            <a:extLst>
              <a:ext uri="{FF2B5EF4-FFF2-40B4-BE49-F238E27FC236}">
                <a16:creationId xmlns:a16="http://schemas.microsoft.com/office/drawing/2014/main" id="{04BBEEA9-5651-62E8-BB39-93325A3CEC24}"/>
              </a:ext>
            </a:extLst>
          </p:cNvPr>
          <p:cNvPicPr>
            <a:picLocks noChangeAspect="1"/>
          </p:cNvPicPr>
          <p:nvPr/>
        </p:nvPicPr>
        <p:blipFill>
          <a:blip r:embed="rId5"/>
          <a:stretch>
            <a:fillRect/>
          </a:stretch>
        </p:blipFill>
        <p:spPr>
          <a:xfrm>
            <a:off x="1656020" y="2045313"/>
            <a:ext cx="8683668" cy="4781680"/>
          </a:xfrm>
          <a:prstGeom prst="rect">
            <a:avLst/>
          </a:prstGeom>
        </p:spPr>
      </p:pic>
      <p:grpSp>
        <p:nvGrpSpPr>
          <p:cNvPr id="8" name="Group 7">
            <a:extLst>
              <a:ext uri="{FF2B5EF4-FFF2-40B4-BE49-F238E27FC236}">
                <a16:creationId xmlns:a16="http://schemas.microsoft.com/office/drawing/2014/main" id="{0AECEC47-DBB5-33A9-6435-B89289161B6B}"/>
              </a:ext>
            </a:extLst>
          </p:cNvPr>
          <p:cNvGrpSpPr/>
          <p:nvPr/>
        </p:nvGrpSpPr>
        <p:grpSpPr>
          <a:xfrm>
            <a:off x="339330" y="631509"/>
            <a:ext cx="110793" cy="1787032"/>
            <a:chOff x="283934" y="645414"/>
            <a:chExt cx="110793" cy="1787032"/>
          </a:xfrm>
        </p:grpSpPr>
        <p:cxnSp>
          <p:nvCxnSpPr>
            <p:cNvPr id="10" name="Straight Connector 9">
              <a:extLst>
                <a:ext uri="{FF2B5EF4-FFF2-40B4-BE49-F238E27FC236}">
                  <a16:creationId xmlns:a16="http://schemas.microsoft.com/office/drawing/2014/main" id="{3057926C-DBED-8DE7-C8C1-AC48F50971C3}"/>
                </a:ext>
              </a:extLst>
            </p:cNvPr>
            <p:cNvCxnSpPr>
              <a:cxnSpLocks/>
            </p:cNvCxnSpPr>
            <p:nvPr/>
          </p:nvCxnSpPr>
          <p:spPr>
            <a:xfrm>
              <a:off x="339332" y="750714"/>
              <a:ext cx="1" cy="1681732"/>
            </a:xfrm>
            <a:prstGeom prst="line">
              <a:avLst/>
            </a:prstGeom>
            <a:ln w="19050"/>
          </p:spPr>
          <p:style>
            <a:lnRef idx="2">
              <a:schemeClr val="dk1"/>
            </a:lnRef>
            <a:fillRef idx="0">
              <a:schemeClr val="dk1"/>
            </a:fillRef>
            <a:effectRef idx="1">
              <a:schemeClr val="dk1"/>
            </a:effectRef>
            <a:fontRef idx="minor">
              <a:schemeClr val="tx1"/>
            </a:fontRef>
          </p:style>
        </p:cxnSp>
        <p:sp>
          <p:nvSpPr>
            <p:cNvPr id="11" name="Teardrop 10">
              <a:extLst>
                <a:ext uri="{FF2B5EF4-FFF2-40B4-BE49-F238E27FC236}">
                  <a16:creationId xmlns:a16="http://schemas.microsoft.com/office/drawing/2014/main" id="{211F035B-BD2B-1BEA-C0A1-BD2B881203EA}"/>
                </a:ext>
              </a:extLst>
            </p:cNvPr>
            <p:cNvSpPr/>
            <p:nvPr/>
          </p:nvSpPr>
          <p:spPr>
            <a:xfrm rot="8100000">
              <a:off x="283934" y="645414"/>
              <a:ext cx="110793" cy="110793"/>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379399864"/>
      </p:ext>
    </p:extLst>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1000"/>
                                  </p:stCondLst>
                                  <p:endCondLst>
                                    <p:cond evt="begin" delay="0">
                                      <p:tn val="5"/>
                                    </p:cond>
                                  </p:endCondLst>
                                  <p:iterate type="lt">
                                    <p:tmPct val="4000"/>
                                  </p:iterate>
                                  <p:childTnLst>
                                    <p:set>
                                      <p:cBhvr>
                                        <p:cTn id="6" dur="1" fill="hold">
                                          <p:stCondLst>
                                            <p:cond delay="0"/>
                                          </p:stCondLst>
                                        </p:cTn>
                                        <p:tgtEl>
                                          <p:spTgt spid="16"/>
                                        </p:tgtEl>
                                        <p:attrNameLst>
                                          <p:attrName>style.visibility</p:attrName>
                                        </p:attrNameLst>
                                      </p:cBhvr>
                                      <p:to>
                                        <p:strVal val="visible"/>
                                      </p:to>
                                    </p:set>
                                    <p:anim calcmode="lin" valueType="num">
                                      <p:cBhvr>
                                        <p:cTn id="7" dur="150" fill="hold"/>
                                        <p:tgtEl>
                                          <p:spTgt spid="16"/>
                                        </p:tgtEl>
                                        <p:attrNameLst>
                                          <p:attrName>ppt_w</p:attrName>
                                        </p:attrNameLst>
                                      </p:cBhvr>
                                      <p:tavLst>
                                        <p:tav tm="0">
                                          <p:val>
                                            <p:fltVal val="0"/>
                                          </p:val>
                                        </p:tav>
                                        <p:tav tm="100000">
                                          <p:val>
                                            <p:strVal val="#ppt_w"/>
                                          </p:val>
                                        </p:tav>
                                      </p:tavLst>
                                    </p:anim>
                                    <p:anim calcmode="lin" valueType="num">
                                      <p:cBhvr>
                                        <p:cTn id="8" dur="150" fill="hold"/>
                                        <p:tgtEl>
                                          <p:spTgt spid="16"/>
                                        </p:tgtEl>
                                        <p:attrNameLst>
                                          <p:attrName>ppt_h</p:attrName>
                                        </p:attrNameLst>
                                      </p:cBhvr>
                                      <p:tavLst>
                                        <p:tav tm="0">
                                          <p:val>
                                            <p:fltVal val="0"/>
                                          </p:val>
                                        </p:tav>
                                        <p:tav tm="100000">
                                          <p:val>
                                            <p:strVal val="#ppt_h"/>
                                          </p:val>
                                        </p:tav>
                                      </p:tavLst>
                                    </p:anim>
                                    <p:animEffect transition="in" filter="fade">
                                      <p:cBhvr>
                                        <p:cTn id="9" dur="150"/>
                                        <p:tgtEl>
                                          <p:spTgt spid="16"/>
                                        </p:tgtEl>
                                      </p:cBhvr>
                                    </p:animEffect>
                                  </p:childTnLst>
                                </p:cTn>
                              </p:par>
                              <p:par>
                                <p:cTn id="10" presetID="22" presetClass="entr" presetSubtype="8" fill="hold" grpId="0" nodeType="withEffect">
                                  <p:stCondLst>
                                    <p:cond delay="75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07D116-8F12-4D9C-B083-B824CBDEC44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55" y="0"/>
            <a:ext cx="12183837" cy="6858000"/>
          </a:xfrm>
          <a:prstGeom prst="rect">
            <a:avLst/>
          </a:prstGeom>
        </p:spPr>
      </p:pic>
      <p:grpSp>
        <p:nvGrpSpPr>
          <p:cNvPr id="9" name="Group 8">
            <a:extLst>
              <a:ext uri="{FF2B5EF4-FFF2-40B4-BE49-F238E27FC236}">
                <a16:creationId xmlns:a16="http://schemas.microsoft.com/office/drawing/2014/main" id="{1F7E6DFF-43DA-4FBF-8C61-D7FF6629B3FF}"/>
              </a:ext>
            </a:extLst>
          </p:cNvPr>
          <p:cNvGrpSpPr/>
          <p:nvPr/>
        </p:nvGrpSpPr>
        <p:grpSpPr>
          <a:xfrm>
            <a:off x="2070831" y="104937"/>
            <a:ext cx="8418643" cy="770083"/>
            <a:chOff x="5327374" y="275782"/>
            <a:chExt cx="14717900" cy="1540344"/>
          </a:xfrm>
        </p:grpSpPr>
        <p:sp>
          <p:nvSpPr>
            <p:cNvPr id="23" name="Rectangle: Rounded Corners 22">
              <a:extLst>
                <a:ext uri="{FF2B5EF4-FFF2-40B4-BE49-F238E27FC236}">
                  <a16:creationId xmlns:a16="http://schemas.microsoft.com/office/drawing/2014/main" id="{AE90BA9F-1BDA-4576-AF55-84EE972DFF4C}"/>
                </a:ext>
              </a:extLst>
            </p:cNvPr>
            <p:cNvSpPr/>
            <p:nvPr/>
          </p:nvSpPr>
          <p:spPr>
            <a:xfrm>
              <a:off x="8676379" y="275782"/>
              <a:ext cx="7894846" cy="1254421"/>
            </a:xfrm>
            <a:prstGeom prst="roundRect">
              <a:avLst>
                <a:gd name="adj" fmla="val 50000"/>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Заголовок 2">
              <a:extLst>
                <a:ext uri="{FF2B5EF4-FFF2-40B4-BE49-F238E27FC236}">
                  <a16:creationId xmlns:a16="http://schemas.microsoft.com/office/drawing/2014/main" id="{BC27C0E1-F0EE-4E95-9828-6B1C4C362CAC}"/>
                </a:ext>
              </a:extLst>
            </p:cNvPr>
            <p:cNvSpPr txBox="1">
              <a:spLocks/>
            </p:cNvSpPr>
            <p:nvPr/>
          </p:nvSpPr>
          <p:spPr>
            <a:xfrm>
              <a:off x="5327374" y="419797"/>
              <a:ext cx="14717900" cy="1396329"/>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725" algn="l"/>
                </a:tabLst>
                <a:defRPr sz="7200" b="0" i="0" kern="1200" baseline="0">
                  <a:solidFill>
                    <a:schemeClr val="tx2"/>
                  </a:solidFill>
                  <a:latin typeface="Roboto Medium" charset="0"/>
                  <a:ea typeface="Roboto Medium" charset="0"/>
                  <a:cs typeface="Roboto Medium" charset="0"/>
                </a:defRPr>
              </a:lvl1pPr>
            </a:lstStyle>
            <a:p>
              <a:pPr lvl="0">
                <a:defRPr/>
              </a:pPr>
              <a:r>
                <a:rPr lang="en-US" sz="2999" spc="150" noProof="0" dirty="0">
                  <a:solidFill>
                    <a:srgbClr val="002060"/>
                  </a:solidFill>
                  <a:latin typeface="Arial Black" panose="020B0A04020102020204" pitchFamily="34" charset="0"/>
                </a:rPr>
                <a:t>PRICE VS </a:t>
              </a:r>
              <a:r>
                <a:rPr lang="en-US" sz="2999" spc="150" dirty="0">
                  <a:solidFill>
                    <a:srgbClr val="002060"/>
                  </a:solidFill>
                  <a:latin typeface="Arial Black" panose="020B0A04020102020204" pitchFamily="34" charset="0"/>
                </a:rPr>
                <a:t>WEIGHT</a:t>
              </a:r>
              <a:endParaRPr kumimoji="0" lang="en-US" sz="2999" b="0" i="0" u="none" strike="noStrike" kern="1200" cap="none" spc="150" normalizeH="0" baseline="0" noProof="0" dirty="0">
                <a:ln>
                  <a:noFill/>
                </a:ln>
                <a:solidFill>
                  <a:srgbClr val="002060"/>
                </a:solidFill>
                <a:effectLst/>
                <a:uLnTx/>
                <a:uFillTx/>
                <a:latin typeface="Arial Black" panose="020B0A04020102020204" pitchFamily="34" charset="0"/>
              </a:endParaRPr>
            </a:p>
          </p:txBody>
        </p:sp>
      </p:grpSp>
      <p:sp>
        <p:nvSpPr>
          <p:cNvPr id="20" name="Rectangle: Rounded Corners 19">
            <a:extLst>
              <a:ext uri="{FF2B5EF4-FFF2-40B4-BE49-F238E27FC236}">
                <a16:creationId xmlns:a16="http://schemas.microsoft.com/office/drawing/2014/main" id="{8C2A899C-1EC7-4C1E-AC3F-456BB86EB70D}"/>
              </a:ext>
            </a:extLst>
          </p:cNvPr>
          <p:cNvSpPr/>
          <p:nvPr/>
        </p:nvSpPr>
        <p:spPr>
          <a:xfrm>
            <a:off x="74289" y="761071"/>
            <a:ext cx="11441018" cy="1671374"/>
          </a:xfrm>
          <a:prstGeom prst="roundRect">
            <a:avLst>
              <a:gd name="adj" fmla="val 4081"/>
            </a:avLst>
          </a:prstGeom>
          <a:solidFill>
            <a:srgbClr val="A9A5F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BC3E9EC-FA7F-4333-A6C3-B0040A268EAD}"/>
              </a:ext>
            </a:extLst>
          </p:cNvPr>
          <p:cNvSpPr/>
          <p:nvPr/>
        </p:nvSpPr>
        <p:spPr>
          <a:xfrm>
            <a:off x="1963813" y="1272553"/>
            <a:ext cx="8068083" cy="830997"/>
          </a:xfrm>
          <a:prstGeom prst="rect">
            <a:avLst/>
          </a:prstGeom>
        </p:spPr>
        <p:txBody>
          <a:bodyPr wrap="square">
            <a:spAutoFit/>
          </a:bodyPr>
          <a:lstStyle/>
          <a:p>
            <a:pPr lvl="0" algn="just">
              <a:defRPr/>
            </a:pPr>
            <a:endParaRPr lang="en-US" sz="2400" dirty="0">
              <a:solidFill>
                <a:prstClr val="black"/>
              </a:solidFill>
            </a:endParaRPr>
          </a:p>
          <a:p>
            <a:pPr lvl="0" algn="just">
              <a:defRPr/>
            </a:pPr>
            <a:endParaRPr lang="en-US" sz="2400" dirty="0">
              <a:solidFill>
                <a:prstClr val="black"/>
              </a:solidFill>
            </a:endParaRPr>
          </a:p>
        </p:txBody>
      </p:sp>
      <p:sp>
        <p:nvSpPr>
          <p:cNvPr id="17" name="Rectangle 16">
            <a:extLst>
              <a:ext uri="{FF2B5EF4-FFF2-40B4-BE49-F238E27FC236}">
                <a16:creationId xmlns:a16="http://schemas.microsoft.com/office/drawing/2014/main" id="{2B01E4BC-5523-4140-AB58-E98BD8C82868}"/>
              </a:ext>
            </a:extLst>
          </p:cNvPr>
          <p:cNvSpPr/>
          <p:nvPr/>
        </p:nvSpPr>
        <p:spPr>
          <a:xfrm>
            <a:off x="394727" y="837013"/>
            <a:ext cx="10800142" cy="1563698"/>
          </a:xfrm>
          <a:prstGeom prst="rect">
            <a:avLst/>
          </a:prstGeom>
          <a:gradFill flip="none" rotWithShape="1">
            <a:gsLst>
              <a:gs pos="94000">
                <a:srgbClr val="CDCDCD"/>
              </a:gs>
              <a:gs pos="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extBox 17"/>
          <p:cNvSpPr txBox="1"/>
          <p:nvPr/>
        </p:nvSpPr>
        <p:spPr>
          <a:xfrm>
            <a:off x="339331" y="810887"/>
            <a:ext cx="11074461" cy="1682512"/>
          </a:xfrm>
          <a:prstGeom prst="rect">
            <a:avLst/>
          </a:prstGeom>
          <a:noFill/>
        </p:spPr>
        <p:txBody>
          <a:bodyPr wrap="square" rtlCol="0">
            <a:spAutoFit/>
          </a:bodyPr>
          <a:lstStyle/>
          <a:p>
            <a:pPr marL="285750" marR="0" indent="-285750">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line plot exhibits significant fluctuations in price across the weight range, indicating a lack of a consistent trend.</a:t>
            </a:r>
          </a:p>
          <a:p>
            <a:pPr marL="285750" marR="0" indent="-285750">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 noticeable increase in price is observed for weights beyond 0.5 carats, suggesting higher valuation for heavier diamonds.</a:t>
            </a:r>
          </a:p>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B0D3BCB3-E37C-77C7-8109-D57CAF89725E}"/>
              </a:ext>
            </a:extLst>
          </p:cNvPr>
          <p:cNvPicPr>
            <a:picLocks noChangeAspect="1"/>
          </p:cNvPicPr>
          <p:nvPr/>
        </p:nvPicPr>
        <p:blipFill>
          <a:blip r:embed="rId5"/>
          <a:stretch>
            <a:fillRect/>
          </a:stretch>
        </p:blipFill>
        <p:spPr>
          <a:xfrm>
            <a:off x="1675900" y="2089862"/>
            <a:ext cx="8840199" cy="4734856"/>
          </a:xfrm>
          <a:prstGeom prst="rect">
            <a:avLst/>
          </a:prstGeom>
        </p:spPr>
      </p:pic>
      <p:grpSp>
        <p:nvGrpSpPr>
          <p:cNvPr id="8" name="Group 7">
            <a:extLst>
              <a:ext uri="{FF2B5EF4-FFF2-40B4-BE49-F238E27FC236}">
                <a16:creationId xmlns:a16="http://schemas.microsoft.com/office/drawing/2014/main" id="{6D0E9FF4-24B8-BE8A-E2D3-845CB46A682E}"/>
              </a:ext>
            </a:extLst>
          </p:cNvPr>
          <p:cNvGrpSpPr/>
          <p:nvPr/>
        </p:nvGrpSpPr>
        <p:grpSpPr>
          <a:xfrm>
            <a:off x="339330" y="631509"/>
            <a:ext cx="110793" cy="1787032"/>
            <a:chOff x="283934" y="645414"/>
            <a:chExt cx="110793" cy="1787032"/>
          </a:xfrm>
        </p:grpSpPr>
        <p:cxnSp>
          <p:nvCxnSpPr>
            <p:cNvPr id="10" name="Straight Connector 9">
              <a:extLst>
                <a:ext uri="{FF2B5EF4-FFF2-40B4-BE49-F238E27FC236}">
                  <a16:creationId xmlns:a16="http://schemas.microsoft.com/office/drawing/2014/main" id="{ED91694F-712A-DA55-FB64-90C47F4E4422}"/>
                </a:ext>
              </a:extLst>
            </p:cNvPr>
            <p:cNvCxnSpPr>
              <a:cxnSpLocks/>
            </p:cNvCxnSpPr>
            <p:nvPr/>
          </p:nvCxnSpPr>
          <p:spPr>
            <a:xfrm>
              <a:off x="339332" y="750714"/>
              <a:ext cx="1" cy="1681732"/>
            </a:xfrm>
            <a:prstGeom prst="line">
              <a:avLst/>
            </a:prstGeom>
            <a:ln w="19050"/>
          </p:spPr>
          <p:style>
            <a:lnRef idx="2">
              <a:schemeClr val="dk1"/>
            </a:lnRef>
            <a:fillRef idx="0">
              <a:schemeClr val="dk1"/>
            </a:fillRef>
            <a:effectRef idx="1">
              <a:schemeClr val="dk1"/>
            </a:effectRef>
            <a:fontRef idx="minor">
              <a:schemeClr val="tx1"/>
            </a:fontRef>
          </p:style>
        </p:cxnSp>
        <p:sp>
          <p:nvSpPr>
            <p:cNvPr id="11" name="Teardrop 10">
              <a:extLst>
                <a:ext uri="{FF2B5EF4-FFF2-40B4-BE49-F238E27FC236}">
                  <a16:creationId xmlns:a16="http://schemas.microsoft.com/office/drawing/2014/main" id="{BDD88943-32F8-16C3-277E-E5B887F3E30B}"/>
                </a:ext>
              </a:extLst>
            </p:cNvPr>
            <p:cNvSpPr/>
            <p:nvPr/>
          </p:nvSpPr>
          <p:spPr>
            <a:xfrm rot="8100000">
              <a:off x="283934" y="645414"/>
              <a:ext cx="110793" cy="110793"/>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762050317"/>
      </p:ext>
    </p:extLst>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1000"/>
                                  </p:stCondLst>
                                  <p:endCondLst>
                                    <p:cond evt="begin" delay="0">
                                      <p:tn val="5"/>
                                    </p:cond>
                                  </p:endCondLst>
                                  <p:iterate type="lt">
                                    <p:tmPct val="4000"/>
                                  </p:iterate>
                                  <p:childTnLst>
                                    <p:set>
                                      <p:cBhvr>
                                        <p:cTn id="6" dur="1" fill="hold">
                                          <p:stCondLst>
                                            <p:cond delay="0"/>
                                          </p:stCondLst>
                                        </p:cTn>
                                        <p:tgtEl>
                                          <p:spTgt spid="16"/>
                                        </p:tgtEl>
                                        <p:attrNameLst>
                                          <p:attrName>style.visibility</p:attrName>
                                        </p:attrNameLst>
                                      </p:cBhvr>
                                      <p:to>
                                        <p:strVal val="visible"/>
                                      </p:to>
                                    </p:set>
                                    <p:anim calcmode="lin" valueType="num">
                                      <p:cBhvr>
                                        <p:cTn id="7" dur="150" fill="hold"/>
                                        <p:tgtEl>
                                          <p:spTgt spid="16"/>
                                        </p:tgtEl>
                                        <p:attrNameLst>
                                          <p:attrName>ppt_w</p:attrName>
                                        </p:attrNameLst>
                                      </p:cBhvr>
                                      <p:tavLst>
                                        <p:tav tm="0">
                                          <p:val>
                                            <p:fltVal val="0"/>
                                          </p:val>
                                        </p:tav>
                                        <p:tav tm="100000">
                                          <p:val>
                                            <p:strVal val="#ppt_w"/>
                                          </p:val>
                                        </p:tav>
                                      </p:tavLst>
                                    </p:anim>
                                    <p:anim calcmode="lin" valueType="num">
                                      <p:cBhvr>
                                        <p:cTn id="8" dur="150" fill="hold"/>
                                        <p:tgtEl>
                                          <p:spTgt spid="16"/>
                                        </p:tgtEl>
                                        <p:attrNameLst>
                                          <p:attrName>ppt_h</p:attrName>
                                        </p:attrNameLst>
                                      </p:cBhvr>
                                      <p:tavLst>
                                        <p:tav tm="0">
                                          <p:val>
                                            <p:fltVal val="0"/>
                                          </p:val>
                                        </p:tav>
                                        <p:tav tm="100000">
                                          <p:val>
                                            <p:strVal val="#ppt_h"/>
                                          </p:val>
                                        </p:tav>
                                      </p:tavLst>
                                    </p:anim>
                                    <p:animEffect transition="in" filter="fade">
                                      <p:cBhvr>
                                        <p:cTn id="9" dur="150"/>
                                        <p:tgtEl>
                                          <p:spTgt spid="16"/>
                                        </p:tgtEl>
                                      </p:cBhvr>
                                    </p:animEffect>
                                  </p:childTnLst>
                                </p:cTn>
                              </p:par>
                              <p:par>
                                <p:cTn id="10" presetID="22" presetClass="entr" presetSubtype="8" fill="hold" grpId="0" nodeType="withEffect">
                                  <p:stCondLst>
                                    <p:cond delay="75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07D116-8F12-4D9C-B083-B824CBDEC44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9706" y="0"/>
            <a:ext cx="12183837" cy="6858000"/>
          </a:xfrm>
          <a:prstGeom prst="rect">
            <a:avLst/>
          </a:prstGeom>
        </p:spPr>
      </p:pic>
      <p:grpSp>
        <p:nvGrpSpPr>
          <p:cNvPr id="9" name="Group 8">
            <a:extLst>
              <a:ext uri="{FF2B5EF4-FFF2-40B4-BE49-F238E27FC236}">
                <a16:creationId xmlns:a16="http://schemas.microsoft.com/office/drawing/2014/main" id="{1F7E6DFF-43DA-4FBF-8C61-D7FF6629B3FF}"/>
              </a:ext>
            </a:extLst>
          </p:cNvPr>
          <p:cNvGrpSpPr/>
          <p:nvPr/>
        </p:nvGrpSpPr>
        <p:grpSpPr>
          <a:xfrm>
            <a:off x="2087748" y="66929"/>
            <a:ext cx="8418643" cy="770083"/>
            <a:chOff x="5327374" y="275782"/>
            <a:chExt cx="14717900" cy="1540344"/>
          </a:xfrm>
        </p:grpSpPr>
        <p:sp>
          <p:nvSpPr>
            <p:cNvPr id="23" name="Rectangle: Rounded Corners 22">
              <a:extLst>
                <a:ext uri="{FF2B5EF4-FFF2-40B4-BE49-F238E27FC236}">
                  <a16:creationId xmlns:a16="http://schemas.microsoft.com/office/drawing/2014/main" id="{AE90BA9F-1BDA-4576-AF55-84EE972DFF4C}"/>
                </a:ext>
              </a:extLst>
            </p:cNvPr>
            <p:cNvSpPr/>
            <p:nvPr/>
          </p:nvSpPr>
          <p:spPr>
            <a:xfrm>
              <a:off x="10567927" y="275782"/>
              <a:ext cx="4150755" cy="1254421"/>
            </a:xfrm>
            <a:prstGeom prst="roundRect">
              <a:avLst>
                <a:gd name="adj" fmla="val 50000"/>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Заголовок 2">
              <a:extLst>
                <a:ext uri="{FF2B5EF4-FFF2-40B4-BE49-F238E27FC236}">
                  <a16:creationId xmlns:a16="http://schemas.microsoft.com/office/drawing/2014/main" id="{BC27C0E1-F0EE-4E95-9828-6B1C4C362CAC}"/>
                </a:ext>
              </a:extLst>
            </p:cNvPr>
            <p:cNvSpPr txBox="1">
              <a:spLocks/>
            </p:cNvSpPr>
            <p:nvPr/>
          </p:nvSpPr>
          <p:spPr>
            <a:xfrm>
              <a:off x="5327374" y="419797"/>
              <a:ext cx="14717900" cy="1396329"/>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725" algn="l"/>
                </a:tabLst>
                <a:defRPr sz="7200" b="0" i="0" kern="1200" baseline="0">
                  <a:solidFill>
                    <a:schemeClr val="tx2"/>
                  </a:solidFill>
                  <a:latin typeface="Roboto Medium" charset="0"/>
                  <a:ea typeface="Roboto Medium" charset="0"/>
                  <a:cs typeface="Roboto Medium" charset="0"/>
                </a:defRPr>
              </a:lvl1pPr>
            </a:lstStyle>
            <a:p>
              <a:pPr lvl="0">
                <a:defRPr/>
              </a:pPr>
              <a:r>
                <a:rPr kumimoji="0" lang="en-US" sz="2999" b="0" i="0" u="none" strike="noStrike" kern="1200" cap="none" spc="150" normalizeH="0" baseline="0" dirty="0">
                  <a:ln>
                    <a:noFill/>
                  </a:ln>
                  <a:solidFill>
                    <a:srgbClr val="002060"/>
                  </a:solidFill>
                  <a:effectLst/>
                  <a:uLnTx/>
                  <a:uFillTx/>
                  <a:latin typeface="Arial Black" panose="020B0A04020102020204" pitchFamily="34" charset="0"/>
                </a:rPr>
                <a:t>CLARITY</a:t>
              </a:r>
              <a:endParaRPr kumimoji="0" lang="en-US" sz="2999" b="0" i="0" u="none" strike="noStrike" kern="1200" cap="none" spc="150" normalizeH="0" baseline="0" noProof="0" dirty="0">
                <a:ln>
                  <a:noFill/>
                </a:ln>
                <a:solidFill>
                  <a:srgbClr val="002060"/>
                </a:solidFill>
                <a:effectLst/>
                <a:uLnTx/>
                <a:uFillTx/>
                <a:latin typeface="Arial Black" panose="020B0A04020102020204" pitchFamily="34" charset="0"/>
              </a:endParaRPr>
            </a:p>
          </p:txBody>
        </p:sp>
      </p:grpSp>
      <p:sp>
        <p:nvSpPr>
          <p:cNvPr id="20" name="Rectangle: Rounded Corners 19">
            <a:extLst>
              <a:ext uri="{FF2B5EF4-FFF2-40B4-BE49-F238E27FC236}">
                <a16:creationId xmlns:a16="http://schemas.microsoft.com/office/drawing/2014/main" id="{8C2A899C-1EC7-4C1E-AC3F-456BB86EB70D}"/>
              </a:ext>
            </a:extLst>
          </p:cNvPr>
          <p:cNvSpPr/>
          <p:nvPr/>
        </p:nvSpPr>
        <p:spPr>
          <a:xfrm>
            <a:off x="74289" y="765288"/>
            <a:ext cx="11441018" cy="1671374"/>
          </a:xfrm>
          <a:prstGeom prst="roundRect">
            <a:avLst>
              <a:gd name="adj" fmla="val 4081"/>
            </a:avLst>
          </a:prstGeom>
          <a:solidFill>
            <a:srgbClr val="A9A5F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BC3E9EC-FA7F-4333-A6C3-B0040A268EAD}"/>
              </a:ext>
            </a:extLst>
          </p:cNvPr>
          <p:cNvSpPr/>
          <p:nvPr/>
        </p:nvSpPr>
        <p:spPr>
          <a:xfrm>
            <a:off x="1963813" y="1272553"/>
            <a:ext cx="8068083" cy="830997"/>
          </a:xfrm>
          <a:prstGeom prst="rect">
            <a:avLst/>
          </a:prstGeom>
        </p:spPr>
        <p:txBody>
          <a:bodyPr wrap="square">
            <a:spAutoFit/>
          </a:bodyPr>
          <a:lstStyle/>
          <a:p>
            <a:pPr lvl="0" algn="just">
              <a:defRPr/>
            </a:pPr>
            <a:endParaRPr lang="en-US" sz="2400" dirty="0">
              <a:solidFill>
                <a:prstClr val="black"/>
              </a:solidFill>
            </a:endParaRPr>
          </a:p>
          <a:p>
            <a:pPr lvl="0" algn="just">
              <a:defRPr/>
            </a:pPr>
            <a:endParaRPr lang="en-US" sz="2400" dirty="0">
              <a:solidFill>
                <a:prstClr val="black"/>
              </a:solidFill>
            </a:endParaRPr>
          </a:p>
        </p:txBody>
      </p:sp>
      <p:sp>
        <p:nvSpPr>
          <p:cNvPr id="17" name="Rectangle 16">
            <a:extLst>
              <a:ext uri="{FF2B5EF4-FFF2-40B4-BE49-F238E27FC236}">
                <a16:creationId xmlns:a16="http://schemas.microsoft.com/office/drawing/2014/main" id="{2B01E4BC-5523-4140-AB58-E98BD8C82868}"/>
              </a:ext>
            </a:extLst>
          </p:cNvPr>
          <p:cNvSpPr/>
          <p:nvPr/>
        </p:nvSpPr>
        <p:spPr>
          <a:xfrm>
            <a:off x="394727" y="837013"/>
            <a:ext cx="10800142" cy="1563698"/>
          </a:xfrm>
          <a:prstGeom prst="rect">
            <a:avLst/>
          </a:prstGeom>
          <a:gradFill flip="none" rotWithShape="1">
            <a:gsLst>
              <a:gs pos="94000">
                <a:srgbClr val="CDCDCD"/>
              </a:gs>
              <a:gs pos="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extBox 17"/>
          <p:cNvSpPr txBox="1"/>
          <p:nvPr/>
        </p:nvSpPr>
        <p:spPr>
          <a:xfrm>
            <a:off x="339331" y="810887"/>
            <a:ext cx="11074461" cy="2361159"/>
          </a:xfrm>
          <a:prstGeom prst="rect">
            <a:avLst/>
          </a:prstGeom>
          <a:noFill/>
        </p:spPr>
        <p:txBody>
          <a:bodyPr wrap="square" rtlCol="0">
            <a:spAutoFit/>
          </a:bodyPr>
          <a:lstStyle/>
          <a:p>
            <a:pPr marL="285750" marR="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count plot shows that most diamonds have a clarity grade of VS1, while I1 has the least occurrences.</a:t>
            </a:r>
          </a:p>
          <a:p>
            <a:pPr marL="285750" marR="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line plot indicates that price generally varies significantly across different clarity grades, with some grades like IF showing higher prices.</a:t>
            </a:r>
          </a:p>
          <a:p>
            <a:pPr marL="285750" indent="-285750">
              <a:buFont typeface="Arial" panose="020B0604020202020204" pitchFamily="34" charset="0"/>
              <a:buChar char="•"/>
            </a:pPr>
            <a:r>
              <a:rPr lang="en-US" dirty="0"/>
              <a:t>We will Combine the least ones to create a 'Other' as feature.</a:t>
            </a:r>
          </a:p>
          <a:p>
            <a:pPr>
              <a:lnSpc>
                <a:spcPct val="200000"/>
              </a:lnSpc>
            </a:pPr>
            <a:endParaRPr lang="en-US" dirty="0"/>
          </a:p>
          <a:p>
            <a:endParaRPr lang="en-US" dirty="0"/>
          </a:p>
        </p:txBody>
      </p:sp>
      <p:pic>
        <p:nvPicPr>
          <p:cNvPr id="6" name="Picture 5">
            <a:extLst>
              <a:ext uri="{FF2B5EF4-FFF2-40B4-BE49-F238E27FC236}">
                <a16:creationId xmlns:a16="http://schemas.microsoft.com/office/drawing/2014/main" id="{FACF0513-2490-698C-B32F-0D6342C47B3D}"/>
              </a:ext>
            </a:extLst>
          </p:cNvPr>
          <p:cNvPicPr>
            <a:picLocks noChangeAspect="1"/>
          </p:cNvPicPr>
          <p:nvPr/>
        </p:nvPicPr>
        <p:blipFill>
          <a:blip r:embed="rId5"/>
          <a:stretch>
            <a:fillRect/>
          </a:stretch>
        </p:blipFill>
        <p:spPr>
          <a:xfrm>
            <a:off x="124543" y="2490694"/>
            <a:ext cx="8165431" cy="4252667"/>
          </a:xfrm>
          <a:prstGeom prst="rect">
            <a:avLst/>
          </a:prstGeom>
        </p:spPr>
      </p:pic>
      <p:pic>
        <p:nvPicPr>
          <p:cNvPr id="10" name="Picture 9">
            <a:extLst>
              <a:ext uri="{FF2B5EF4-FFF2-40B4-BE49-F238E27FC236}">
                <a16:creationId xmlns:a16="http://schemas.microsoft.com/office/drawing/2014/main" id="{E54561E4-01FC-D1E3-5857-F6F7D1F33EA3}"/>
              </a:ext>
            </a:extLst>
          </p:cNvPr>
          <p:cNvPicPr>
            <a:picLocks noChangeAspect="1"/>
          </p:cNvPicPr>
          <p:nvPr/>
        </p:nvPicPr>
        <p:blipFill>
          <a:blip r:embed="rId6"/>
          <a:stretch>
            <a:fillRect/>
          </a:stretch>
        </p:blipFill>
        <p:spPr>
          <a:xfrm>
            <a:off x="8384810" y="3558268"/>
            <a:ext cx="3639058" cy="1590897"/>
          </a:xfrm>
          <a:prstGeom prst="rect">
            <a:avLst/>
          </a:prstGeom>
        </p:spPr>
      </p:pic>
      <p:grpSp>
        <p:nvGrpSpPr>
          <p:cNvPr id="12" name="Group 11">
            <a:extLst>
              <a:ext uri="{FF2B5EF4-FFF2-40B4-BE49-F238E27FC236}">
                <a16:creationId xmlns:a16="http://schemas.microsoft.com/office/drawing/2014/main" id="{53F03394-E7DE-993A-D2EE-ED2BE7B0E4CB}"/>
              </a:ext>
            </a:extLst>
          </p:cNvPr>
          <p:cNvGrpSpPr/>
          <p:nvPr/>
        </p:nvGrpSpPr>
        <p:grpSpPr>
          <a:xfrm>
            <a:off x="339330" y="631509"/>
            <a:ext cx="110793" cy="1787032"/>
            <a:chOff x="283934" y="645414"/>
            <a:chExt cx="110793" cy="1787032"/>
          </a:xfrm>
        </p:grpSpPr>
        <p:cxnSp>
          <p:nvCxnSpPr>
            <p:cNvPr id="14" name="Straight Connector 13">
              <a:extLst>
                <a:ext uri="{FF2B5EF4-FFF2-40B4-BE49-F238E27FC236}">
                  <a16:creationId xmlns:a16="http://schemas.microsoft.com/office/drawing/2014/main" id="{F62B5F4F-7645-773D-3CF8-601767BDD6F6}"/>
                </a:ext>
              </a:extLst>
            </p:cNvPr>
            <p:cNvCxnSpPr>
              <a:cxnSpLocks/>
            </p:cNvCxnSpPr>
            <p:nvPr/>
          </p:nvCxnSpPr>
          <p:spPr>
            <a:xfrm>
              <a:off x="339332" y="750714"/>
              <a:ext cx="1" cy="1681732"/>
            </a:xfrm>
            <a:prstGeom prst="line">
              <a:avLst/>
            </a:prstGeom>
            <a:ln w="19050"/>
          </p:spPr>
          <p:style>
            <a:lnRef idx="2">
              <a:schemeClr val="dk1"/>
            </a:lnRef>
            <a:fillRef idx="0">
              <a:schemeClr val="dk1"/>
            </a:fillRef>
            <a:effectRef idx="1">
              <a:schemeClr val="dk1"/>
            </a:effectRef>
            <a:fontRef idx="minor">
              <a:schemeClr val="tx1"/>
            </a:fontRef>
          </p:style>
        </p:cxnSp>
        <p:sp>
          <p:nvSpPr>
            <p:cNvPr id="15" name="Teardrop 14">
              <a:extLst>
                <a:ext uri="{FF2B5EF4-FFF2-40B4-BE49-F238E27FC236}">
                  <a16:creationId xmlns:a16="http://schemas.microsoft.com/office/drawing/2014/main" id="{0F81D342-3DE5-705F-C6A3-89EA7C544D54}"/>
                </a:ext>
              </a:extLst>
            </p:cNvPr>
            <p:cNvSpPr/>
            <p:nvPr/>
          </p:nvSpPr>
          <p:spPr>
            <a:xfrm rot="8100000">
              <a:off x="283934" y="645414"/>
              <a:ext cx="110793" cy="110793"/>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997281461"/>
      </p:ext>
    </p:extLst>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1000"/>
                                  </p:stCondLst>
                                  <p:endCondLst>
                                    <p:cond evt="begin" delay="0">
                                      <p:tn val="5"/>
                                    </p:cond>
                                  </p:endCondLst>
                                  <p:iterate type="lt">
                                    <p:tmPct val="4000"/>
                                  </p:iterate>
                                  <p:childTnLst>
                                    <p:set>
                                      <p:cBhvr>
                                        <p:cTn id="6" dur="1" fill="hold">
                                          <p:stCondLst>
                                            <p:cond delay="0"/>
                                          </p:stCondLst>
                                        </p:cTn>
                                        <p:tgtEl>
                                          <p:spTgt spid="16"/>
                                        </p:tgtEl>
                                        <p:attrNameLst>
                                          <p:attrName>style.visibility</p:attrName>
                                        </p:attrNameLst>
                                      </p:cBhvr>
                                      <p:to>
                                        <p:strVal val="visible"/>
                                      </p:to>
                                    </p:set>
                                    <p:anim calcmode="lin" valueType="num">
                                      <p:cBhvr>
                                        <p:cTn id="7" dur="150" fill="hold"/>
                                        <p:tgtEl>
                                          <p:spTgt spid="16"/>
                                        </p:tgtEl>
                                        <p:attrNameLst>
                                          <p:attrName>ppt_w</p:attrName>
                                        </p:attrNameLst>
                                      </p:cBhvr>
                                      <p:tavLst>
                                        <p:tav tm="0">
                                          <p:val>
                                            <p:fltVal val="0"/>
                                          </p:val>
                                        </p:tav>
                                        <p:tav tm="100000">
                                          <p:val>
                                            <p:strVal val="#ppt_w"/>
                                          </p:val>
                                        </p:tav>
                                      </p:tavLst>
                                    </p:anim>
                                    <p:anim calcmode="lin" valueType="num">
                                      <p:cBhvr>
                                        <p:cTn id="8" dur="150" fill="hold"/>
                                        <p:tgtEl>
                                          <p:spTgt spid="16"/>
                                        </p:tgtEl>
                                        <p:attrNameLst>
                                          <p:attrName>ppt_h</p:attrName>
                                        </p:attrNameLst>
                                      </p:cBhvr>
                                      <p:tavLst>
                                        <p:tav tm="0">
                                          <p:val>
                                            <p:fltVal val="0"/>
                                          </p:val>
                                        </p:tav>
                                        <p:tav tm="100000">
                                          <p:val>
                                            <p:strVal val="#ppt_h"/>
                                          </p:val>
                                        </p:tav>
                                      </p:tavLst>
                                    </p:anim>
                                    <p:animEffect transition="in" filter="fade">
                                      <p:cBhvr>
                                        <p:cTn id="9" dur="150"/>
                                        <p:tgtEl>
                                          <p:spTgt spid="16"/>
                                        </p:tgtEl>
                                      </p:cBhvr>
                                    </p:animEffect>
                                  </p:childTnLst>
                                </p:cTn>
                              </p:par>
                              <p:par>
                                <p:cTn id="10" presetID="22" presetClass="entr" presetSubtype="8" fill="hold" grpId="0" nodeType="withEffect">
                                  <p:stCondLst>
                                    <p:cond delay="75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07D116-8F12-4D9C-B083-B824CBDEC44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63" y="15465"/>
            <a:ext cx="12183837" cy="6858000"/>
          </a:xfrm>
          <a:prstGeom prst="rect">
            <a:avLst/>
          </a:prstGeom>
        </p:spPr>
      </p:pic>
      <p:grpSp>
        <p:nvGrpSpPr>
          <p:cNvPr id="9" name="Group 8">
            <a:extLst>
              <a:ext uri="{FF2B5EF4-FFF2-40B4-BE49-F238E27FC236}">
                <a16:creationId xmlns:a16="http://schemas.microsoft.com/office/drawing/2014/main" id="{1F7E6DFF-43DA-4FBF-8C61-D7FF6629B3FF}"/>
              </a:ext>
            </a:extLst>
          </p:cNvPr>
          <p:cNvGrpSpPr/>
          <p:nvPr/>
        </p:nvGrpSpPr>
        <p:grpSpPr>
          <a:xfrm>
            <a:off x="2070831" y="116103"/>
            <a:ext cx="7803082" cy="758917"/>
            <a:chOff x="5327374" y="298117"/>
            <a:chExt cx="13641745" cy="1518009"/>
          </a:xfrm>
        </p:grpSpPr>
        <p:sp>
          <p:nvSpPr>
            <p:cNvPr id="23" name="Rectangle: Rounded Corners 22">
              <a:extLst>
                <a:ext uri="{FF2B5EF4-FFF2-40B4-BE49-F238E27FC236}">
                  <a16:creationId xmlns:a16="http://schemas.microsoft.com/office/drawing/2014/main" id="{AE90BA9F-1BDA-4576-AF55-84EE972DFF4C}"/>
                </a:ext>
              </a:extLst>
            </p:cNvPr>
            <p:cNvSpPr/>
            <p:nvPr/>
          </p:nvSpPr>
          <p:spPr>
            <a:xfrm>
              <a:off x="10250635" y="298117"/>
              <a:ext cx="3884320" cy="1254421"/>
            </a:xfrm>
            <a:prstGeom prst="roundRect">
              <a:avLst>
                <a:gd name="adj" fmla="val 50000"/>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Заголовок 2">
              <a:extLst>
                <a:ext uri="{FF2B5EF4-FFF2-40B4-BE49-F238E27FC236}">
                  <a16:creationId xmlns:a16="http://schemas.microsoft.com/office/drawing/2014/main" id="{BC27C0E1-F0EE-4E95-9828-6B1C4C362CAC}"/>
                </a:ext>
              </a:extLst>
            </p:cNvPr>
            <p:cNvSpPr txBox="1">
              <a:spLocks/>
            </p:cNvSpPr>
            <p:nvPr/>
          </p:nvSpPr>
          <p:spPr>
            <a:xfrm>
              <a:off x="5327374" y="419797"/>
              <a:ext cx="13641745" cy="1396329"/>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725" algn="l"/>
                </a:tabLst>
                <a:defRPr sz="7200" b="0" i="0" kern="1200" baseline="0">
                  <a:solidFill>
                    <a:schemeClr val="tx2"/>
                  </a:solidFill>
                  <a:latin typeface="Roboto Medium" charset="0"/>
                  <a:ea typeface="Roboto Medium" charset="0"/>
                  <a:cs typeface="Roboto Medium" charset="0"/>
                </a:defRPr>
              </a:lvl1pPr>
            </a:lstStyle>
            <a:p>
              <a:pPr lvl="0">
                <a:defRPr/>
              </a:pPr>
              <a:r>
                <a:rPr kumimoji="0" lang="en-US" sz="2999" b="0" i="0" u="none" strike="noStrike" kern="1200" cap="none" spc="150" normalizeH="0" baseline="0" dirty="0">
                  <a:ln>
                    <a:noFill/>
                  </a:ln>
                  <a:solidFill>
                    <a:srgbClr val="002060"/>
                  </a:solidFill>
                  <a:effectLst/>
                  <a:uLnTx/>
                  <a:uFillTx/>
                  <a:latin typeface="Arial Black" panose="020B0A04020102020204" pitchFamily="34" charset="0"/>
                </a:rPr>
                <a:t>COLOUR</a:t>
              </a:r>
              <a:endParaRPr kumimoji="0" lang="en-US" sz="2999" b="0" i="0" u="none" strike="noStrike" kern="1200" cap="none" spc="150" normalizeH="0" baseline="0" noProof="0" dirty="0">
                <a:ln>
                  <a:noFill/>
                </a:ln>
                <a:solidFill>
                  <a:srgbClr val="002060"/>
                </a:solidFill>
                <a:effectLst/>
                <a:uLnTx/>
                <a:uFillTx/>
                <a:latin typeface="Arial Black" panose="020B0A04020102020204" pitchFamily="34" charset="0"/>
              </a:endParaRPr>
            </a:p>
          </p:txBody>
        </p:sp>
      </p:grpSp>
      <p:sp>
        <p:nvSpPr>
          <p:cNvPr id="20" name="Rectangle: Rounded Corners 19">
            <a:extLst>
              <a:ext uri="{FF2B5EF4-FFF2-40B4-BE49-F238E27FC236}">
                <a16:creationId xmlns:a16="http://schemas.microsoft.com/office/drawing/2014/main" id="{8C2A899C-1EC7-4C1E-AC3F-456BB86EB70D}"/>
              </a:ext>
            </a:extLst>
          </p:cNvPr>
          <p:cNvSpPr/>
          <p:nvPr/>
        </p:nvSpPr>
        <p:spPr>
          <a:xfrm>
            <a:off x="74289" y="761071"/>
            <a:ext cx="11441018" cy="1671374"/>
          </a:xfrm>
          <a:prstGeom prst="roundRect">
            <a:avLst>
              <a:gd name="adj" fmla="val 4081"/>
            </a:avLst>
          </a:prstGeom>
          <a:solidFill>
            <a:srgbClr val="A9A5F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BC3E9EC-FA7F-4333-A6C3-B0040A268EAD}"/>
              </a:ext>
            </a:extLst>
          </p:cNvPr>
          <p:cNvSpPr/>
          <p:nvPr/>
        </p:nvSpPr>
        <p:spPr>
          <a:xfrm>
            <a:off x="1963813" y="1272553"/>
            <a:ext cx="8068083" cy="830997"/>
          </a:xfrm>
          <a:prstGeom prst="rect">
            <a:avLst/>
          </a:prstGeom>
        </p:spPr>
        <p:txBody>
          <a:bodyPr wrap="square">
            <a:spAutoFit/>
          </a:bodyPr>
          <a:lstStyle/>
          <a:p>
            <a:pPr lvl="0" algn="just">
              <a:defRPr/>
            </a:pPr>
            <a:endParaRPr lang="en-US" sz="2400" dirty="0">
              <a:solidFill>
                <a:prstClr val="black"/>
              </a:solidFill>
            </a:endParaRPr>
          </a:p>
          <a:p>
            <a:pPr lvl="0" algn="just">
              <a:defRPr/>
            </a:pPr>
            <a:endParaRPr lang="en-US" sz="2400" dirty="0">
              <a:solidFill>
                <a:prstClr val="black"/>
              </a:solidFill>
            </a:endParaRPr>
          </a:p>
        </p:txBody>
      </p:sp>
      <p:sp>
        <p:nvSpPr>
          <p:cNvPr id="17" name="Rectangle 16">
            <a:extLst>
              <a:ext uri="{FF2B5EF4-FFF2-40B4-BE49-F238E27FC236}">
                <a16:creationId xmlns:a16="http://schemas.microsoft.com/office/drawing/2014/main" id="{2B01E4BC-5523-4140-AB58-E98BD8C82868}"/>
              </a:ext>
            </a:extLst>
          </p:cNvPr>
          <p:cNvSpPr/>
          <p:nvPr/>
        </p:nvSpPr>
        <p:spPr>
          <a:xfrm>
            <a:off x="394727" y="837013"/>
            <a:ext cx="10800142" cy="1563698"/>
          </a:xfrm>
          <a:prstGeom prst="rect">
            <a:avLst/>
          </a:prstGeom>
          <a:gradFill flip="none" rotWithShape="1">
            <a:gsLst>
              <a:gs pos="94000">
                <a:srgbClr val="CDCDCD"/>
              </a:gs>
              <a:gs pos="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extBox 17"/>
          <p:cNvSpPr txBox="1"/>
          <p:nvPr/>
        </p:nvSpPr>
        <p:spPr>
          <a:xfrm>
            <a:off x="339331" y="810887"/>
            <a:ext cx="11074461" cy="1848711"/>
          </a:xfrm>
          <a:prstGeom prst="rect">
            <a:avLst/>
          </a:prstGeom>
          <a:noFill/>
        </p:spPr>
        <p:txBody>
          <a:bodyPr wrap="square" rtlCol="0">
            <a:spAutoFit/>
          </a:bodyPr>
          <a:lstStyle/>
          <a:p>
            <a:pPr marL="285750" marR="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count plot indicates that the most common diamond color grades are E and F, while grades like N, O-P, Q-R, U-V are rare, with very few occurrences.</a:t>
            </a:r>
          </a:p>
          <a:p>
            <a:pPr marL="285750" marR="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line plot shows price variations across different color grades, with higher prices typically associated with D, E, and F grades. </a:t>
            </a:r>
            <a:endParaRPr lang="en-US" dirty="0"/>
          </a:p>
          <a:p>
            <a:endParaRPr lang="en-US" dirty="0"/>
          </a:p>
        </p:txBody>
      </p:sp>
      <p:grpSp>
        <p:nvGrpSpPr>
          <p:cNvPr id="3" name="Group 2">
            <a:extLst>
              <a:ext uri="{FF2B5EF4-FFF2-40B4-BE49-F238E27FC236}">
                <a16:creationId xmlns:a16="http://schemas.microsoft.com/office/drawing/2014/main" id="{7EAB920C-C142-A9C3-7512-9B0F4CCD1737}"/>
              </a:ext>
            </a:extLst>
          </p:cNvPr>
          <p:cNvGrpSpPr/>
          <p:nvPr/>
        </p:nvGrpSpPr>
        <p:grpSpPr>
          <a:xfrm>
            <a:off x="339330" y="631509"/>
            <a:ext cx="110793" cy="1787032"/>
            <a:chOff x="283934" y="645414"/>
            <a:chExt cx="110793" cy="1787032"/>
          </a:xfrm>
        </p:grpSpPr>
        <p:cxnSp>
          <p:nvCxnSpPr>
            <p:cNvPr id="6" name="Straight Connector 5">
              <a:extLst>
                <a:ext uri="{FF2B5EF4-FFF2-40B4-BE49-F238E27FC236}">
                  <a16:creationId xmlns:a16="http://schemas.microsoft.com/office/drawing/2014/main" id="{CD586ED0-6EBC-551E-936E-811A57D0D65A}"/>
                </a:ext>
              </a:extLst>
            </p:cNvPr>
            <p:cNvCxnSpPr>
              <a:cxnSpLocks/>
            </p:cNvCxnSpPr>
            <p:nvPr/>
          </p:nvCxnSpPr>
          <p:spPr>
            <a:xfrm>
              <a:off x="339332" y="750714"/>
              <a:ext cx="1" cy="1681732"/>
            </a:xfrm>
            <a:prstGeom prst="line">
              <a:avLst/>
            </a:prstGeom>
            <a:ln w="19050"/>
          </p:spPr>
          <p:style>
            <a:lnRef idx="2">
              <a:schemeClr val="dk1"/>
            </a:lnRef>
            <a:fillRef idx="0">
              <a:schemeClr val="dk1"/>
            </a:fillRef>
            <a:effectRef idx="1">
              <a:schemeClr val="dk1"/>
            </a:effectRef>
            <a:fontRef idx="minor">
              <a:schemeClr val="tx1"/>
            </a:fontRef>
          </p:style>
        </p:cxnSp>
        <p:sp>
          <p:nvSpPr>
            <p:cNvPr id="8" name="Teardrop 7">
              <a:extLst>
                <a:ext uri="{FF2B5EF4-FFF2-40B4-BE49-F238E27FC236}">
                  <a16:creationId xmlns:a16="http://schemas.microsoft.com/office/drawing/2014/main" id="{122BAB1F-095C-4321-0A97-FC717520FED1}"/>
                </a:ext>
              </a:extLst>
            </p:cNvPr>
            <p:cNvSpPr/>
            <p:nvPr/>
          </p:nvSpPr>
          <p:spPr>
            <a:xfrm rot="8100000">
              <a:off x="283934" y="645414"/>
              <a:ext cx="110793" cy="110793"/>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11" name="Picture 10">
            <a:extLst>
              <a:ext uri="{FF2B5EF4-FFF2-40B4-BE49-F238E27FC236}">
                <a16:creationId xmlns:a16="http://schemas.microsoft.com/office/drawing/2014/main" id="{5F6520EB-25AF-C5ED-C656-1CBA0CD16BB4}"/>
              </a:ext>
            </a:extLst>
          </p:cNvPr>
          <p:cNvPicPr>
            <a:picLocks noChangeAspect="1"/>
          </p:cNvPicPr>
          <p:nvPr/>
        </p:nvPicPr>
        <p:blipFill>
          <a:blip r:embed="rId5"/>
          <a:stretch>
            <a:fillRect/>
          </a:stretch>
        </p:blipFill>
        <p:spPr>
          <a:xfrm>
            <a:off x="149374" y="2478084"/>
            <a:ext cx="7766294" cy="4349446"/>
          </a:xfrm>
          <a:prstGeom prst="rect">
            <a:avLst/>
          </a:prstGeom>
        </p:spPr>
      </p:pic>
      <p:pic>
        <p:nvPicPr>
          <p:cNvPr id="14" name="Picture 13">
            <a:extLst>
              <a:ext uri="{FF2B5EF4-FFF2-40B4-BE49-F238E27FC236}">
                <a16:creationId xmlns:a16="http://schemas.microsoft.com/office/drawing/2014/main" id="{EC06F35C-07E7-911B-4692-CAAEC9F953E0}"/>
              </a:ext>
            </a:extLst>
          </p:cNvPr>
          <p:cNvPicPr>
            <a:picLocks noChangeAspect="1"/>
          </p:cNvPicPr>
          <p:nvPr/>
        </p:nvPicPr>
        <p:blipFill>
          <a:blip r:embed="rId6"/>
          <a:stretch>
            <a:fillRect/>
          </a:stretch>
        </p:blipFill>
        <p:spPr>
          <a:xfrm>
            <a:off x="8373978" y="2676560"/>
            <a:ext cx="2878103" cy="3924686"/>
          </a:xfrm>
          <a:prstGeom prst="rect">
            <a:avLst/>
          </a:prstGeom>
        </p:spPr>
      </p:pic>
    </p:spTree>
    <p:extLst>
      <p:ext uri="{BB962C8B-B14F-4D97-AF65-F5344CB8AC3E}">
        <p14:creationId xmlns:p14="http://schemas.microsoft.com/office/powerpoint/2010/main" val="3093379770"/>
      </p:ext>
    </p:extLst>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1000"/>
                                  </p:stCondLst>
                                  <p:endCondLst>
                                    <p:cond evt="begin" delay="0">
                                      <p:tn val="5"/>
                                    </p:cond>
                                  </p:endCondLst>
                                  <p:iterate type="lt">
                                    <p:tmPct val="4000"/>
                                  </p:iterate>
                                  <p:childTnLst>
                                    <p:set>
                                      <p:cBhvr>
                                        <p:cTn id="6" dur="1" fill="hold">
                                          <p:stCondLst>
                                            <p:cond delay="0"/>
                                          </p:stCondLst>
                                        </p:cTn>
                                        <p:tgtEl>
                                          <p:spTgt spid="16"/>
                                        </p:tgtEl>
                                        <p:attrNameLst>
                                          <p:attrName>style.visibility</p:attrName>
                                        </p:attrNameLst>
                                      </p:cBhvr>
                                      <p:to>
                                        <p:strVal val="visible"/>
                                      </p:to>
                                    </p:set>
                                    <p:anim calcmode="lin" valueType="num">
                                      <p:cBhvr>
                                        <p:cTn id="7" dur="150" fill="hold"/>
                                        <p:tgtEl>
                                          <p:spTgt spid="16"/>
                                        </p:tgtEl>
                                        <p:attrNameLst>
                                          <p:attrName>ppt_w</p:attrName>
                                        </p:attrNameLst>
                                      </p:cBhvr>
                                      <p:tavLst>
                                        <p:tav tm="0">
                                          <p:val>
                                            <p:fltVal val="0"/>
                                          </p:val>
                                        </p:tav>
                                        <p:tav tm="100000">
                                          <p:val>
                                            <p:strVal val="#ppt_w"/>
                                          </p:val>
                                        </p:tav>
                                      </p:tavLst>
                                    </p:anim>
                                    <p:anim calcmode="lin" valueType="num">
                                      <p:cBhvr>
                                        <p:cTn id="8" dur="150" fill="hold"/>
                                        <p:tgtEl>
                                          <p:spTgt spid="16"/>
                                        </p:tgtEl>
                                        <p:attrNameLst>
                                          <p:attrName>ppt_h</p:attrName>
                                        </p:attrNameLst>
                                      </p:cBhvr>
                                      <p:tavLst>
                                        <p:tav tm="0">
                                          <p:val>
                                            <p:fltVal val="0"/>
                                          </p:val>
                                        </p:tav>
                                        <p:tav tm="100000">
                                          <p:val>
                                            <p:strVal val="#ppt_h"/>
                                          </p:val>
                                        </p:tav>
                                      </p:tavLst>
                                    </p:anim>
                                    <p:animEffect transition="in" filter="fade">
                                      <p:cBhvr>
                                        <p:cTn id="9" dur="150"/>
                                        <p:tgtEl>
                                          <p:spTgt spid="16"/>
                                        </p:tgtEl>
                                      </p:cBhvr>
                                    </p:animEffect>
                                  </p:childTnLst>
                                </p:cTn>
                              </p:par>
                              <p:par>
                                <p:cTn id="10" presetID="22" presetClass="entr" presetSubtype="8" fill="hold" grpId="0" nodeType="withEffect">
                                  <p:stCondLst>
                                    <p:cond delay="75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07D116-8F12-4D9C-B083-B824CBDEC44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55" y="0"/>
            <a:ext cx="12183837" cy="6858000"/>
          </a:xfrm>
          <a:prstGeom prst="rect">
            <a:avLst/>
          </a:prstGeom>
        </p:spPr>
      </p:pic>
      <p:grpSp>
        <p:nvGrpSpPr>
          <p:cNvPr id="9" name="Group 8">
            <a:extLst>
              <a:ext uri="{FF2B5EF4-FFF2-40B4-BE49-F238E27FC236}">
                <a16:creationId xmlns:a16="http://schemas.microsoft.com/office/drawing/2014/main" id="{1F7E6DFF-43DA-4FBF-8C61-D7FF6629B3FF}"/>
              </a:ext>
            </a:extLst>
          </p:cNvPr>
          <p:cNvGrpSpPr/>
          <p:nvPr/>
        </p:nvGrpSpPr>
        <p:grpSpPr>
          <a:xfrm>
            <a:off x="2070831" y="104937"/>
            <a:ext cx="8418643" cy="770083"/>
            <a:chOff x="5327374" y="275782"/>
            <a:chExt cx="14717900" cy="1540344"/>
          </a:xfrm>
        </p:grpSpPr>
        <p:sp>
          <p:nvSpPr>
            <p:cNvPr id="23" name="Rectangle: Rounded Corners 22">
              <a:extLst>
                <a:ext uri="{FF2B5EF4-FFF2-40B4-BE49-F238E27FC236}">
                  <a16:creationId xmlns:a16="http://schemas.microsoft.com/office/drawing/2014/main" id="{AE90BA9F-1BDA-4576-AF55-84EE972DFF4C}"/>
                </a:ext>
              </a:extLst>
            </p:cNvPr>
            <p:cNvSpPr/>
            <p:nvPr/>
          </p:nvSpPr>
          <p:spPr>
            <a:xfrm>
              <a:off x="11385056" y="275782"/>
              <a:ext cx="2549119" cy="1254421"/>
            </a:xfrm>
            <a:prstGeom prst="roundRect">
              <a:avLst>
                <a:gd name="adj" fmla="val 50000"/>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Заголовок 2">
              <a:extLst>
                <a:ext uri="{FF2B5EF4-FFF2-40B4-BE49-F238E27FC236}">
                  <a16:creationId xmlns:a16="http://schemas.microsoft.com/office/drawing/2014/main" id="{BC27C0E1-F0EE-4E95-9828-6B1C4C362CAC}"/>
                </a:ext>
              </a:extLst>
            </p:cNvPr>
            <p:cNvSpPr txBox="1">
              <a:spLocks/>
            </p:cNvSpPr>
            <p:nvPr/>
          </p:nvSpPr>
          <p:spPr>
            <a:xfrm>
              <a:off x="5327374" y="419797"/>
              <a:ext cx="14717900" cy="1396329"/>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725" algn="l"/>
                </a:tabLst>
                <a:defRPr sz="7200" b="0" i="0" kern="1200" baseline="0">
                  <a:solidFill>
                    <a:schemeClr val="tx2"/>
                  </a:solidFill>
                  <a:latin typeface="Roboto Medium" charset="0"/>
                  <a:ea typeface="Roboto Medium" charset="0"/>
                  <a:cs typeface="Roboto Medium" charset="0"/>
                </a:defRPr>
              </a:lvl1pPr>
            </a:lstStyle>
            <a:p>
              <a:pPr lvl="0">
                <a:defRPr/>
              </a:pPr>
              <a:r>
                <a:rPr kumimoji="0" lang="en-US" sz="2999" b="0" i="0" u="none" strike="noStrike" kern="1200" cap="none" spc="150" normalizeH="0" baseline="0" noProof="0" dirty="0">
                  <a:ln>
                    <a:noFill/>
                  </a:ln>
                  <a:solidFill>
                    <a:srgbClr val="002060"/>
                  </a:solidFill>
                  <a:effectLst/>
                  <a:uLnTx/>
                  <a:uFillTx/>
                  <a:latin typeface="Arial Black" panose="020B0A04020102020204" pitchFamily="34" charset="0"/>
                </a:rPr>
                <a:t>CUT</a:t>
              </a:r>
            </a:p>
          </p:txBody>
        </p:sp>
      </p:grpSp>
      <p:sp>
        <p:nvSpPr>
          <p:cNvPr id="20" name="Rectangle: Rounded Corners 19">
            <a:extLst>
              <a:ext uri="{FF2B5EF4-FFF2-40B4-BE49-F238E27FC236}">
                <a16:creationId xmlns:a16="http://schemas.microsoft.com/office/drawing/2014/main" id="{8C2A899C-1EC7-4C1E-AC3F-456BB86EB70D}"/>
              </a:ext>
            </a:extLst>
          </p:cNvPr>
          <p:cNvSpPr/>
          <p:nvPr/>
        </p:nvSpPr>
        <p:spPr>
          <a:xfrm>
            <a:off x="74289" y="761071"/>
            <a:ext cx="11441018" cy="1671374"/>
          </a:xfrm>
          <a:prstGeom prst="roundRect">
            <a:avLst>
              <a:gd name="adj" fmla="val 4081"/>
            </a:avLst>
          </a:prstGeom>
          <a:solidFill>
            <a:srgbClr val="A9A5F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BC3E9EC-FA7F-4333-A6C3-B0040A268EAD}"/>
              </a:ext>
            </a:extLst>
          </p:cNvPr>
          <p:cNvSpPr/>
          <p:nvPr/>
        </p:nvSpPr>
        <p:spPr>
          <a:xfrm>
            <a:off x="1963813" y="1272553"/>
            <a:ext cx="8068083" cy="830997"/>
          </a:xfrm>
          <a:prstGeom prst="rect">
            <a:avLst/>
          </a:prstGeom>
        </p:spPr>
        <p:txBody>
          <a:bodyPr wrap="square">
            <a:spAutoFit/>
          </a:bodyPr>
          <a:lstStyle/>
          <a:p>
            <a:pPr lvl="0" algn="just">
              <a:defRPr/>
            </a:pPr>
            <a:endParaRPr lang="en-US" sz="2400" dirty="0">
              <a:solidFill>
                <a:prstClr val="black"/>
              </a:solidFill>
            </a:endParaRPr>
          </a:p>
          <a:p>
            <a:pPr lvl="0" algn="just">
              <a:defRPr/>
            </a:pPr>
            <a:endParaRPr lang="en-US" sz="2400" dirty="0">
              <a:solidFill>
                <a:prstClr val="black"/>
              </a:solidFill>
            </a:endParaRPr>
          </a:p>
        </p:txBody>
      </p:sp>
      <p:sp>
        <p:nvSpPr>
          <p:cNvPr id="17" name="Rectangle 16">
            <a:extLst>
              <a:ext uri="{FF2B5EF4-FFF2-40B4-BE49-F238E27FC236}">
                <a16:creationId xmlns:a16="http://schemas.microsoft.com/office/drawing/2014/main" id="{2B01E4BC-5523-4140-AB58-E98BD8C82868}"/>
              </a:ext>
            </a:extLst>
          </p:cNvPr>
          <p:cNvSpPr/>
          <p:nvPr/>
        </p:nvSpPr>
        <p:spPr>
          <a:xfrm>
            <a:off x="394727" y="837013"/>
            <a:ext cx="10800142" cy="1563698"/>
          </a:xfrm>
          <a:prstGeom prst="rect">
            <a:avLst/>
          </a:prstGeom>
          <a:gradFill flip="none" rotWithShape="1">
            <a:gsLst>
              <a:gs pos="94000">
                <a:srgbClr val="CDCDCD"/>
              </a:gs>
              <a:gs pos="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extBox 17"/>
          <p:cNvSpPr txBox="1"/>
          <p:nvPr/>
        </p:nvSpPr>
        <p:spPr>
          <a:xfrm>
            <a:off x="339331" y="810887"/>
            <a:ext cx="11074461" cy="1453411"/>
          </a:xfrm>
          <a:prstGeom prst="rect">
            <a:avLst/>
          </a:prstGeom>
          <a:noFill/>
        </p:spPr>
        <p:txBody>
          <a:bodyPr wrap="square" rtlCol="0">
            <a:spAutoFit/>
          </a:bodyPr>
          <a:lstStyle/>
          <a:p>
            <a:pPr marL="285750" marR="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count plot reveals that the majority of diamonds have an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Excellent (Ex)</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cut, while the other categories like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Fair (F)</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Good (G)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have significantly fewer instances.</a:t>
            </a:r>
          </a:p>
          <a:p>
            <a:pPr marL="285750" marR="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line plot shows that diamonds with an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Excellent cut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generally fetch higher prices compared to other cut categories.</a:t>
            </a:r>
          </a:p>
        </p:txBody>
      </p:sp>
      <p:pic>
        <p:nvPicPr>
          <p:cNvPr id="6" name="Picture 5">
            <a:extLst>
              <a:ext uri="{FF2B5EF4-FFF2-40B4-BE49-F238E27FC236}">
                <a16:creationId xmlns:a16="http://schemas.microsoft.com/office/drawing/2014/main" id="{3F39F879-FCC6-F794-A6EA-611E6AB325B0}"/>
              </a:ext>
            </a:extLst>
          </p:cNvPr>
          <p:cNvPicPr>
            <a:picLocks noChangeAspect="1"/>
          </p:cNvPicPr>
          <p:nvPr/>
        </p:nvPicPr>
        <p:blipFill>
          <a:blip r:embed="rId5"/>
          <a:stretch>
            <a:fillRect/>
          </a:stretch>
        </p:blipFill>
        <p:spPr>
          <a:xfrm>
            <a:off x="74289" y="2513559"/>
            <a:ext cx="8074621" cy="4309090"/>
          </a:xfrm>
          <a:prstGeom prst="rect">
            <a:avLst/>
          </a:prstGeom>
        </p:spPr>
      </p:pic>
      <p:pic>
        <p:nvPicPr>
          <p:cNvPr id="10" name="Picture 9">
            <a:extLst>
              <a:ext uri="{FF2B5EF4-FFF2-40B4-BE49-F238E27FC236}">
                <a16:creationId xmlns:a16="http://schemas.microsoft.com/office/drawing/2014/main" id="{994B6C67-9815-5CBE-E536-CB68ADBCEF7C}"/>
              </a:ext>
            </a:extLst>
          </p:cNvPr>
          <p:cNvPicPr>
            <a:picLocks noChangeAspect="1"/>
          </p:cNvPicPr>
          <p:nvPr/>
        </p:nvPicPr>
        <p:blipFill>
          <a:blip r:embed="rId6"/>
          <a:stretch>
            <a:fillRect/>
          </a:stretch>
        </p:blipFill>
        <p:spPr>
          <a:xfrm>
            <a:off x="8279027" y="3429000"/>
            <a:ext cx="3889232" cy="941373"/>
          </a:xfrm>
          <a:prstGeom prst="rect">
            <a:avLst/>
          </a:prstGeom>
        </p:spPr>
      </p:pic>
      <p:grpSp>
        <p:nvGrpSpPr>
          <p:cNvPr id="11" name="Group 10">
            <a:extLst>
              <a:ext uri="{FF2B5EF4-FFF2-40B4-BE49-F238E27FC236}">
                <a16:creationId xmlns:a16="http://schemas.microsoft.com/office/drawing/2014/main" id="{AD0CED43-B9C6-390E-B5A9-E5D5705E1EA6}"/>
              </a:ext>
            </a:extLst>
          </p:cNvPr>
          <p:cNvGrpSpPr/>
          <p:nvPr/>
        </p:nvGrpSpPr>
        <p:grpSpPr>
          <a:xfrm>
            <a:off x="339330" y="631509"/>
            <a:ext cx="110793" cy="1787032"/>
            <a:chOff x="283934" y="645414"/>
            <a:chExt cx="110793" cy="1787032"/>
          </a:xfrm>
        </p:grpSpPr>
        <p:cxnSp>
          <p:nvCxnSpPr>
            <p:cNvPr id="12" name="Straight Connector 11">
              <a:extLst>
                <a:ext uri="{FF2B5EF4-FFF2-40B4-BE49-F238E27FC236}">
                  <a16:creationId xmlns:a16="http://schemas.microsoft.com/office/drawing/2014/main" id="{9E91AF92-AE44-8E7E-7144-70F2B736A1EF}"/>
                </a:ext>
              </a:extLst>
            </p:cNvPr>
            <p:cNvCxnSpPr>
              <a:cxnSpLocks/>
            </p:cNvCxnSpPr>
            <p:nvPr/>
          </p:nvCxnSpPr>
          <p:spPr>
            <a:xfrm>
              <a:off x="339332" y="750714"/>
              <a:ext cx="1" cy="1681732"/>
            </a:xfrm>
            <a:prstGeom prst="line">
              <a:avLst/>
            </a:prstGeom>
            <a:ln w="19050"/>
          </p:spPr>
          <p:style>
            <a:lnRef idx="2">
              <a:schemeClr val="dk1"/>
            </a:lnRef>
            <a:fillRef idx="0">
              <a:schemeClr val="dk1"/>
            </a:fillRef>
            <a:effectRef idx="1">
              <a:schemeClr val="dk1"/>
            </a:effectRef>
            <a:fontRef idx="minor">
              <a:schemeClr val="tx1"/>
            </a:fontRef>
          </p:style>
        </p:cxnSp>
        <p:sp>
          <p:nvSpPr>
            <p:cNvPr id="14" name="Teardrop 13">
              <a:extLst>
                <a:ext uri="{FF2B5EF4-FFF2-40B4-BE49-F238E27FC236}">
                  <a16:creationId xmlns:a16="http://schemas.microsoft.com/office/drawing/2014/main" id="{300632AE-79C6-6491-CAF0-E698DEE24FD2}"/>
                </a:ext>
              </a:extLst>
            </p:cNvPr>
            <p:cNvSpPr/>
            <p:nvPr/>
          </p:nvSpPr>
          <p:spPr>
            <a:xfrm rot="8100000">
              <a:off x="283934" y="645414"/>
              <a:ext cx="110793" cy="110793"/>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878888162"/>
      </p:ext>
    </p:extLst>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1000"/>
                                  </p:stCondLst>
                                  <p:endCondLst>
                                    <p:cond evt="begin" delay="0">
                                      <p:tn val="5"/>
                                    </p:cond>
                                  </p:endCondLst>
                                  <p:iterate type="lt">
                                    <p:tmPct val="4000"/>
                                  </p:iterate>
                                  <p:childTnLst>
                                    <p:set>
                                      <p:cBhvr>
                                        <p:cTn id="6" dur="1" fill="hold">
                                          <p:stCondLst>
                                            <p:cond delay="0"/>
                                          </p:stCondLst>
                                        </p:cTn>
                                        <p:tgtEl>
                                          <p:spTgt spid="16"/>
                                        </p:tgtEl>
                                        <p:attrNameLst>
                                          <p:attrName>style.visibility</p:attrName>
                                        </p:attrNameLst>
                                      </p:cBhvr>
                                      <p:to>
                                        <p:strVal val="visible"/>
                                      </p:to>
                                    </p:set>
                                    <p:anim calcmode="lin" valueType="num">
                                      <p:cBhvr>
                                        <p:cTn id="7" dur="150" fill="hold"/>
                                        <p:tgtEl>
                                          <p:spTgt spid="16"/>
                                        </p:tgtEl>
                                        <p:attrNameLst>
                                          <p:attrName>ppt_w</p:attrName>
                                        </p:attrNameLst>
                                      </p:cBhvr>
                                      <p:tavLst>
                                        <p:tav tm="0">
                                          <p:val>
                                            <p:fltVal val="0"/>
                                          </p:val>
                                        </p:tav>
                                        <p:tav tm="100000">
                                          <p:val>
                                            <p:strVal val="#ppt_w"/>
                                          </p:val>
                                        </p:tav>
                                      </p:tavLst>
                                    </p:anim>
                                    <p:anim calcmode="lin" valueType="num">
                                      <p:cBhvr>
                                        <p:cTn id="8" dur="150" fill="hold"/>
                                        <p:tgtEl>
                                          <p:spTgt spid="16"/>
                                        </p:tgtEl>
                                        <p:attrNameLst>
                                          <p:attrName>ppt_h</p:attrName>
                                        </p:attrNameLst>
                                      </p:cBhvr>
                                      <p:tavLst>
                                        <p:tav tm="0">
                                          <p:val>
                                            <p:fltVal val="0"/>
                                          </p:val>
                                        </p:tav>
                                        <p:tav tm="100000">
                                          <p:val>
                                            <p:strVal val="#ppt_h"/>
                                          </p:val>
                                        </p:tav>
                                      </p:tavLst>
                                    </p:anim>
                                    <p:animEffect transition="in" filter="fade">
                                      <p:cBhvr>
                                        <p:cTn id="9" dur="150"/>
                                        <p:tgtEl>
                                          <p:spTgt spid="16"/>
                                        </p:tgtEl>
                                      </p:cBhvr>
                                    </p:animEffect>
                                  </p:childTnLst>
                                </p:cTn>
                              </p:par>
                              <p:par>
                                <p:cTn id="10" presetID="22" presetClass="entr" presetSubtype="8" fill="hold" grpId="0" nodeType="withEffect">
                                  <p:stCondLst>
                                    <p:cond delay="75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07D116-8F12-4D9C-B083-B824CBDEC44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55" y="0"/>
            <a:ext cx="12183837" cy="6858000"/>
          </a:xfrm>
          <a:prstGeom prst="rect">
            <a:avLst/>
          </a:prstGeom>
        </p:spPr>
      </p:pic>
      <p:grpSp>
        <p:nvGrpSpPr>
          <p:cNvPr id="9" name="Group 8">
            <a:extLst>
              <a:ext uri="{FF2B5EF4-FFF2-40B4-BE49-F238E27FC236}">
                <a16:creationId xmlns:a16="http://schemas.microsoft.com/office/drawing/2014/main" id="{1F7E6DFF-43DA-4FBF-8C61-D7FF6629B3FF}"/>
              </a:ext>
            </a:extLst>
          </p:cNvPr>
          <p:cNvGrpSpPr/>
          <p:nvPr/>
        </p:nvGrpSpPr>
        <p:grpSpPr>
          <a:xfrm>
            <a:off x="2070831" y="104809"/>
            <a:ext cx="8418643" cy="770211"/>
            <a:chOff x="5327374" y="275526"/>
            <a:chExt cx="14717900" cy="1540600"/>
          </a:xfrm>
        </p:grpSpPr>
        <p:sp>
          <p:nvSpPr>
            <p:cNvPr id="23" name="Rectangle: Rounded Corners 22">
              <a:extLst>
                <a:ext uri="{FF2B5EF4-FFF2-40B4-BE49-F238E27FC236}">
                  <a16:creationId xmlns:a16="http://schemas.microsoft.com/office/drawing/2014/main" id="{AE90BA9F-1BDA-4576-AF55-84EE972DFF4C}"/>
                </a:ext>
              </a:extLst>
            </p:cNvPr>
            <p:cNvSpPr/>
            <p:nvPr/>
          </p:nvSpPr>
          <p:spPr>
            <a:xfrm>
              <a:off x="10751377" y="275526"/>
              <a:ext cx="3787676" cy="1254421"/>
            </a:xfrm>
            <a:prstGeom prst="roundRect">
              <a:avLst>
                <a:gd name="adj" fmla="val 50000"/>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Заголовок 2">
              <a:extLst>
                <a:ext uri="{FF2B5EF4-FFF2-40B4-BE49-F238E27FC236}">
                  <a16:creationId xmlns:a16="http://schemas.microsoft.com/office/drawing/2014/main" id="{BC27C0E1-F0EE-4E95-9828-6B1C4C362CAC}"/>
                </a:ext>
              </a:extLst>
            </p:cNvPr>
            <p:cNvSpPr txBox="1">
              <a:spLocks/>
            </p:cNvSpPr>
            <p:nvPr/>
          </p:nvSpPr>
          <p:spPr>
            <a:xfrm>
              <a:off x="5327374" y="419797"/>
              <a:ext cx="14717900" cy="1396329"/>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725" algn="l"/>
                </a:tabLst>
                <a:defRPr sz="7200" b="0" i="0" kern="1200" baseline="0">
                  <a:solidFill>
                    <a:schemeClr val="tx2"/>
                  </a:solidFill>
                  <a:latin typeface="Roboto Medium" charset="0"/>
                  <a:ea typeface="Roboto Medium" charset="0"/>
                  <a:cs typeface="Roboto Medium" charset="0"/>
                </a:defRPr>
              </a:lvl1pPr>
            </a:lstStyle>
            <a:p>
              <a:pPr lvl="0">
                <a:defRPr/>
              </a:pPr>
              <a:r>
                <a:rPr lang="en-US" sz="2999" spc="150" dirty="0">
                  <a:solidFill>
                    <a:srgbClr val="002060"/>
                  </a:solidFill>
                  <a:latin typeface="Arial Black" panose="020B0A04020102020204" pitchFamily="34" charset="0"/>
                </a:rPr>
                <a:t>POLISH</a:t>
              </a:r>
              <a:endParaRPr kumimoji="0" lang="en-US" sz="2999" b="0" i="0" u="none" strike="noStrike" kern="1200" cap="none" spc="150" normalizeH="0" baseline="0" noProof="0" dirty="0">
                <a:ln>
                  <a:noFill/>
                </a:ln>
                <a:solidFill>
                  <a:srgbClr val="002060"/>
                </a:solidFill>
                <a:effectLst/>
                <a:uLnTx/>
                <a:uFillTx/>
                <a:latin typeface="Arial Black" panose="020B0A04020102020204" pitchFamily="34" charset="0"/>
              </a:endParaRPr>
            </a:p>
          </p:txBody>
        </p:sp>
      </p:grpSp>
      <p:sp>
        <p:nvSpPr>
          <p:cNvPr id="20" name="Rectangle: Rounded Corners 19">
            <a:extLst>
              <a:ext uri="{FF2B5EF4-FFF2-40B4-BE49-F238E27FC236}">
                <a16:creationId xmlns:a16="http://schemas.microsoft.com/office/drawing/2014/main" id="{8C2A899C-1EC7-4C1E-AC3F-456BB86EB70D}"/>
              </a:ext>
            </a:extLst>
          </p:cNvPr>
          <p:cNvSpPr/>
          <p:nvPr/>
        </p:nvSpPr>
        <p:spPr>
          <a:xfrm>
            <a:off x="74289" y="761071"/>
            <a:ext cx="11441018" cy="1671374"/>
          </a:xfrm>
          <a:prstGeom prst="roundRect">
            <a:avLst>
              <a:gd name="adj" fmla="val 4081"/>
            </a:avLst>
          </a:prstGeom>
          <a:solidFill>
            <a:srgbClr val="A9A5F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BC3E9EC-FA7F-4333-A6C3-B0040A268EAD}"/>
              </a:ext>
            </a:extLst>
          </p:cNvPr>
          <p:cNvSpPr/>
          <p:nvPr/>
        </p:nvSpPr>
        <p:spPr>
          <a:xfrm>
            <a:off x="1963813" y="1272553"/>
            <a:ext cx="8068083" cy="830997"/>
          </a:xfrm>
          <a:prstGeom prst="rect">
            <a:avLst/>
          </a:prstGeom>
        </p:spPr>
        <p:txBody>
          <a:bodyPr wrap="square">
            <a:spAutoFit/>
          </a:bodyPr>
          <a:lstStyle/>
          <a:p>
            <a:pPr lvl="0" algn="just">
              <a:defRPr/>
            </a:pPr>
            <a:endParaRPr lang="en-US" sz="2400" dirty="0">
              <a:solidFill>
                <a:prstClr val="black"/>
              </a:solidFill>
            </a:endParaRPr>
          </a:p>
          <a:p>
            <a:pPr lvl="0" algn="just">
              <a:defRPr/>
            </a:pPr>
            <a:endParaRPr lang="en-US" sz="2400" dirty="0">
              <a:solidFill>
                <a:prstClr val="black"/>
              </a:solidFill>
            </a:endParaRPr>
          </a:p>
        </p:txBody>
      </p:sp>
      <p:sp>
        <p:nvSpPr>
          <p:cNvPr id="17" name="Rectangle 16">
            <a:extLst>
              <a:ext uri="{FF2B5EF4-FFF2-40B4-BE49-F238E27FC236}">
                <a16:creationId xmlns:a16="http://schemas.microsoft.com/office/drawing/2014/main" id="{2B01E4BC-5523-4140-AB58-E98BD8C82868}"/>
              </a:ext>
            </a:extLst>
          </p:cNvPr>
          <p:cNvSpPr/>
          <p:nvPr/>
        </p:nvSpPr>
        <p:spPr>
          <a:xfrm>
            <a:off x="394727" y="837013"/>
            <a:ext cx="10800142" cy="1563698"/>
          </a:xfrm>
          <a:prstGeom prst="rect">
            <a:avLst/>
          </a:prstGeom>
          <a:gradFill flip="none" rotWithShape="1">
            <a:gsLst>
              <a:gs pos="94000">
                <a:srgbClr val="CDCDCD"/>
              </a:gs>
              <a:gs pos="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extBox 17"/>
          <p:cNvSpPr txBox="1"/>
          <p:nvPr/>
        </p:nvSpPr>
        <p:spPr>
          <a:xfrm>
            <a:off x="339331" y="810887"/>
            <a:ext cx="11074461" cy="2048125"/>
          </a:xfrm>
          <a:prstGeom prst="rect">
            <a:avLst/>
          </a:prstGeom>
          <a:noFill/>
        </p:spPr>
        <p:txBody>
          <a:bodyPr wrap="square" rtlCol="0">
            <a:spAutoFit/>
          </a:bodyPr>
          <a:lstStyle/>
          <a:p>
            <a:pPr marL="285750" marR="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count plot reveals that the majority of diamonds have an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Excellent (Ex)</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polish, with very few diamonds in the other categories like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Fair (F)</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Good (G)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285750" marR="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line plot indicates that diamonds with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Excellent (Ex)</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polish generally achieve higher prices compared to those with lower polish grades.</a:t>
            </a:r>
          </a:p>
          <a:p>
            <a:pPr>
              <a:lnSpc>
                <a:spcPct val="200000"/>
              </a:lnSpc>
            </a:pPr>
            <a:endParaRPr lang="en-US" dirty="0"/>
          </a:p>
        </p:txBody>
      </p:sp>
      <p:pic>
        <p:nvPicPr>
          <p:cNvPr id="6" name="Picture 5">
            <a:extLst>
              <a:ext uri="{FF2B5EF4-FFF2-40B4-BE49-F238E27FC236}">
                <a16:creationId xmlns:a16="http://schemas.microsoft.com/office/drawing/2014/main" id="{363EACC1-8425-5726-7471-DBA597751614}"/>
              </a:ext>
            </a:extLst>
          </p:cNvPr>
          <p:cNvPicPr>
            <a:picLocks noChangeAspect="1"/>
          </p:cNvPicPr>
          <p:nvPr/>
        </p:nvPicPr>
        <p:blipFill>
          <a:blip r:embed="rId5"/>
          <a:stretch>
            <a:fillRect/>
          </a:stretch>
        </p:blipFill>
        <p:spPr>
          <a:xfrm>
            <a:off x="1859914" y="2539090"/>
            <a:ext cx="7869768" cy="4042638"/>
          </a:xfrm>
          <a:prstGeom prst="rect">
            <a:avLst/>
          </a:prstGeom>
        </p:spPr>
      </p:pic>
      <p:grpSp>
        <p:nvGrpSpPr>
          <p:cNvPr id="8" name="Group 7">
            <a:extLst>
              <a:ext uri="{FF2B5EF4-FFF2-40B4-BE49-F238E27FC236}">
                <a16:creationId xmlns:a16="http://schemas.microsoft.com/office/drawing/2014/main" id="{D64F2215-453B-E08C-B3F1-83A5CD90B0AE}"/>
              </a:ext>
            </a:extLst>
          </p:cNvPr>
          <p:cNvGrpSpPr/>
          <p:nvPr/>
        </p:nvGrpSpPr>
        <p:grpSpPr>
          <a:xfrm>
            <a:off x="339330" y="631509"/>
            <a:ext cx="110793" cy="1787032"/>
            <a:chOff x="283934" y="645414"/>
            <a:chExt cx="110793" cy="1787032"/>
          </a:xfrm>
        </p:grpSpPr>
        <p:cxnSp>
          <p:nvCxnSpPr>
            <p:cNvPr id="10" name="Straight Connector 9">
              <a:extLst>
                <a:ext uri="{FF2B5EF4-FFF2-40B4-BE49-F238E27FC236}">
                  <a16:creationId xmlns:a16="http://schemas.microsoft.com/office/drawing/2014/main" id="{115DC355-7407-2E28-7270-6070B45F804E}"/>
                </a:ext>
              </a:extLst>
            </p:cNvPr>
            <p:cNvCxnSpPr>
              <a:cxnSpLocks/>
            </p:cNvCxnSpPr>
            <p:nvPr/>
          </p:nvCxnSpPr>
          <p:spPr>
            <a:xfrm>
              <a:off x="339332" y="750714"/>
              <a:ext cx="1" cy="1681732"/>
            </a:xfrm>
            <a:prstGeom prst="line">
              <a:avLst/>
            </a:prstGeom>
            <a:ln w="19050"/>
          </p:spPr>
          <p:style>
            <a:lnRef idx="2">
              <a:schemeClr val="dk1"/>
            </a:lnRef>
            <a:fillRef idx="0">
              <a:schemeClr val="dk1"/>
            </a:fillRef>
            <a:effectRef idx="1">
              <a:schemeClr val="dk1"/>
            </a:effectRef>
            <a:fontRef idx="minor">
              <a:schemeClr val="tx1"/>
            </a:fontRef>
          </p:style>
        </p:cxnSp>
        <p:sp>
          <p:nvSpPr>
            <p:cNvPr id="11" name="Teardrop 10">
              <a:extLst>
                <a:ext uri="{FF2B5EF4-FFF2-40B4-BE49-F238E27FC236}">
                  <a16:creationId xmlns:a16="http://schemas.microsoft.com/office/drawing/2014/main" id="{5D861660-6F6A-D45B-FBDB-CC08490FD987}"/>
                </a:ext>
              </a:extLst>
            </p:cNvPr>
            <p:cNvSpPr/>
            <p:nvPr/>
          </p:nvSpPr>
          <p:spPr>
            <a:xfrm rot="8100000">
              <a:off x="283934" y="645414"/>
              <a:ext cx="110793" cy="110793"/>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836748647"/>
      </p:ext>
    </p:extLst>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1000"/>
                                  </p:stCondLst>
                                  <p:endCondLst>
                                    <p:cond evt="begin" delay="0">
                                      <p:tn val="5"/>
                                    </p:cond>
                                  </p:endCondLst>
                                  <p:iterate type="lt">
                                    <p:tmPct val="4000"/>
                                  </p:iterate>
                                  <p:childTnLst>
                                    <p:set>
                                      <p:cBhvr>
                                        <p:cTn id="6" dur="1" fill="hold">
                                          <p:stCondLst>
                                            <p:cond delay="0"/>
                                          </p:stCondLst>
                                        </p:cTn>
                                        <p:tgtEl>
                                          <p:spTgt spid="16"/>
                                        </p:tgtEl>
                                        <p:attrNameLst>
                                          <p:attrName>style.visibility</p:attrName>
                                        </p:attrNameLst>
                                      </p:cBhvr>
                                      <p:to>
                                        <p:strVal val="visible"/>
                                      </p:to>
                                    </p:set>
                                    <p:anim calcmode="lin" valueType="num">
                                      <p:cBhvr>
                                        <p:cTn id="7" dur="150" fill="hold"/>
                                        <p:tgtEl>
                                          <p:spTgt spid="16"/>
                                        </p:tgtEl>
                                        <p:attrNameLst>
                                          <p:attrName>ppt_w</p:attrName>
                                        </p:attrNameLst>
                                      </p:cBhvr>
                                      <p:tavLst>
                                        <p:tav tm="0">
                                          <p:val>
                                            <p:fltVal val="0"/>
                                          </p:val>
                                        </p:tav>
                                        <p:tav tm="100000">
                                          <p:val>
                                            <p:strVal val="#ppt_w"/>
                                          </p:val>
                                        </p:tav>
                                      </p:tavLst>
                                    </p:anim>
                                    <p:anim calcmode="lin" valueType="num">
                                      <p:cBhvr>
                                        <p:cTn id="8" dur="150" fill="hold"/>
                                        <p:tgtEl>
                                          <p:spTgt spid="16"/>
                                        </p:tgtEl>
                                        <p:attrNameLst>
                                          <p:attrName>ppt_h</p:attrName>
                                        </p:attrNameLst>
                                      </p:cBhvr>
                                      <p:tavLst>
                                        <p:tav tm="0">
                                          <p:val>
                                            <p:fltVal val="0"/>
                                          </p:val>
                                        </p:tav>
                                        <p:tav tm="100000">
                                          <p:val>
                                            <p:strVal val="#ppt_h"/>
                                          </p:val>
                                        </p:tav>
                                      </p:tavLst>
                                    </p:anim>
                                    <p:animEffect transition="in" filter="fade">
                                      <p:cBhvr>
                                        <p:cTn id="9" dur="150"/>
                                        <p:tgtEl>
                                          <p:spTgt spid="16"/>
                                        </p:tgtEl>
                                      </p:cBhvr>
                                    </p:animEffect>
                                  </p:childTnLst>
                                </p:cTn>
                              </p:par>
                              <p:par>
                                <p:cTn id="10" presetID="22" presetClass="entr" presetSubtype="8" fill="hold" grpId="0" nodeType="withEffect">
                                  <p:stCondLst>
                                    <p:cond delay="75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07D116-8F12-4D9C-B083-B824CBDEC44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55" y="0"/>
            <a:ext cx="12183837" cy="6858000"/>
          </a:xfrm>
          <a:prstGeom prst="rect">
            <a:avLst/>
          </a:prstGeom>
        </p:spPr>
      </p:pic>
      <p:grpSp>
        <p:nvGrpSpPr>
          <p:cNvPr id="9" name="Group 8">
            <a:extLst>
              <a:ext uri="{FF2B5EF4-FFF2-40B4-BE49-F238E27FC236}">
                <a16:creationId xmlns:a16="http://schemas.microsoft.com/office/drawing/2014/main" id="{1F7E6DFF-43DA-4FBF-8C61-D7FF6629B3FF}"/>
              </a:ext>
            </a:extLst>
          </p:cNvPr>
          <p:cNvGrpSpPr/>
          <p:nvPr/>
        </p:nvGrpSpPr>
        <p:grpSpPr>
          <a:xfrm>
            <a:off x="1045029" y="104937"/>
            <a:ext cx="10735320" cy="770083"/>
            <a:chOff x="1707044" y="275782"/>
            <a:chExt cx="17125527" cy="1540344"/>
          </a:xfrm>
        </p:grpSpPr>
        <p:sp>
          <p:nvSpPr>
            <p:cNvPr id="23" name="Rectangle: Rounded Corners 22">
              <a:extLst>
                <a:ext uri="{FF2B5EF4-FFF2-40B4-BE49-F238E27FC236}">
                  <a16:creationId xmlns:a16="http://schemas.microsoft.com/office/drawing/2014/main" id="{AE90BA9F-1BDA-4576-AF55-84EE972DFF4C}"/>
                </a:ext>
              </a:extLst>
            </p:cNvPr>
            <p:cNvSpPr/>
            <p:nvPr/>
          </p:nvSpPr>
          <p:spPr>
            <a:xfrm>
              <a:off x="7727688" y="275782"/>
              <a:ext cx="4954314" cy="1254421"/>
            </a:xfrm>
            <a:prstGeom prst="roundRect">
              <a:avLst>
                <a:gd name="adj" fmla="val 50000"/>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Заголовок 2">
              <a:extLst>
                <a:ext uri="{FF2B5EF4-FFF2-40B4-BE49-F238E27FC236}">
                  <a16:creationId xmlns:a16="http://schemas.microsoft.com/office/drawing/2014/main" id="{BC27C0E1-F0EE-4E95-9828-6B1C4C362CAC}"/>
                </a:ext>
              </a:extLst>
            </p:cNvPr>
            <p:cNvSpPr txBox="1">
              <a:spLocks/>
            </p:cNvSpPr>
            <p:nvPr/>
          </p:nvSpPr>
          <p:spPr>
            <a:xfrm>
              <a:off x="1707044" y="419797"/>
              <a:ext cx="17125527" cy="1396329"/>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725" algn="l"/>
                </a:tabLst>
                <a:defRPr sz="7200" b="0" i="0" kern="1200" baseline="0">
                  <a:solidFill>
                    <a:schemeClr val="tx2"/>
                  </a:solidFill>
                  <a:latin typeface="Roboto Medium" charset="0"/>
                  <a:ea typeface="Roboto Medium" charset="0"/>
                  <a:cs typeface="Roboto Medium" charset="0"/>
                </a:defRPr>
              </a:lvl1pPr>
            </a:lstStyle>
            <a:p>
              <a:pPr lvl="0">
                <a:defRPr/>
              </a:pPr>
              <a:r>
                <a:rPr kumimoji="0" lang="en-US" sz="2999" b="0" i="0" u="none" strike="noStrike" kern="1200" cap="none" spc="150" normalizeH="0" baseline="0" noProof="0" dirty="0">
                  <a:ln>
                    <a:noFill/>
                  </a:ln>
                  <a:solidFill>
                    <a:srgbClr val="002060"/>
                  </a:solidFill>
                  <a:effectLst/>
                  <a:uLnTx/>
                  <a:uFillTx/>
                  <a:latin typeface="Arial Black" panose="020B0A04020102020204" pitchFamily="34" charset="0"/>
                </a:rPr>
                <a:t>SYMMETRY</a:t>
              </a:r>
            </a:p>
          </p:txBody>
        </p:sp>
      </p:grpSp>
      <p:sp>
        <p:nvSpPr>
          <p:cNvPr id="20" name="Rectangle: Rounded Corners 19">
            <a:extLst>
              <a:ext uri="{FF2B5EF4-FFF2-40B4-BE49-F238E27FC236}">
                <a16:creationId xmlns:a16="http://schemas.microsoft.com/office/drawing/2014/main" id="{8C2A899C-1EC7-4C1E-AC3F-456BB86EB70D}"/>
              </a:ext>
            </a:extLst>
          </p:cNvPr>
          <p:cNvSpPr/>
          <p:nvPr/>
        </p:nvSpPr>
        <p:spPr>
          <a:xfrm>
            <a:off x="74289" y="761070"/>
            <a:ext cx="11441018" cy="1750187"/>
          </a:xfrm>
          <a:prstGeom prst="roundRect">
            <a:avLst>
              <a:gd name="adj" fmla="val 4081"/>
            </a:avLst>
          </a:prstGeom>
          <a:solidFill>
            <a:srgbClr val="A9A5F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BC3E9EC-FA7F-4333-A6C3-B0040A268EAD}"/>
              </a:ext>
            </a:extLst>
          </p:cNvPr>
          <p:cNvSpPr/>
          <p:nvPr/>
        </p:nvSpPr>
        <p:spPr>
          <a:xfrm>
            <a:off x="1963813" y="1272553"/>
            <a:ext cx="8068083" cy="830997"/>
          </a:xfrm>
          <a:prstGeom prst="rect">
            <a:avLst/>
          </a:prstGeom>
        </p:spPr>
        <p:txBody>
          <a:bodyPr wrap="square">
            <a:spAutoFit/>
          </a:bodyPr>
          <a:lstStyle/>
          <a:p>
            <a:pPr lvl="0" algn="just">
              <a:defRPr/>
            </a:pPr>
            <a:endParaRPr lang="en-US" sz="2400" dirty="0">
              <a:solidFill>
                <a:prstClr val="black"/>
              </a:solidFill>
            </a:endParaRPr>
          </a:p>
          <a:p>
            <a:pPr lvl="0" algn="just">
              <a:defRPr/>
            </a:pPr>
            <a:endParaRPr lang="en-US" sz="2400" dirty="0">
              <a:solidFill>
                <a:prstClr val="black"/>
              </a:solidFill>
            </a:endParaRPr>
          </a:p>
        </p:txBody>
      </p:sp>
      <p:sp>
        <p:nvSpPr>
          <p:cNvPr id="17" name="Rectangle 16">
            <a:extLst>
              <a:ext uri="{FF2B5EF4-FFF2-40B4-BE49-F238E27FC236}">
                <a16:creationId xmlns:a16="http://schemas.microsoft.com/office/drawing/2014/main" id="{2B01E4BC-5523-4140-AB58-E98BD8C82868}"/>
              </a:ext>
            </a:extLst>
          </p:cNvPr>
          <p:cNvSpPr/>
          <p:nvPr/>
        </p:nvSpPr>
        <p:spPr>
          <a:xfrm>
            <a:off x="394727" y="837013"/>
            <a:ext cx="10800142" cy="1563698"/>
          </a:xfrm>
          <a:prstGeom prst="rect">
            <a:avLst/>
          </a:prstGeom>
          <a:gradFill flip="none" rotWithShape="1">
            <a:gsLst>
              <a:gs pos="94000">
                <a:srgbClr val="CDCDCD"/>
              </a:gs>
              <a:gs pos="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extBox 17"/>
          <p:cNvSpPr txBox="1"/>
          <p:nvPr/>
        </p:nvSpPr>
        <p:spPr>
          <a:xfrm>
            <a:off x="339331" y="810887"/>
            <a:ext cx="11074461" cy="2048125"/>
          </a:xfrm>
          <a:prstGeom prst="rect">
            <a:avLst/>
          </a:prstGeom>
          <a:noFill/>
        </p:spPr>
        <p:txBody>
          <a:bodyPr wrap="square" rtlCol="0">
            <a:spAutoFit/>
          </a:bodyPr>
          <a:lstStyle/>
          <a:p>
            <a:pPr marL="285750" marR="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count plot shows that most diamonds have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Excellent (Ex)</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symmetry, while categories like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Fair (FR)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Good (G)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have significantly fewer instances.</a:t>
            </a:r>
          </a:p>
          <a:p>
            <a:pPr marL="285750" marR="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line plot indicates that diamonds with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Excellent (Ex)</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symmetry tend to have higher prices compared to those with lower symmetry grades.</a:t>
            </a:r>
          </a:p>
          <a:p>
            <a:pPr>
              <a:lnSpc>
                <a:spcPct val="200000"/>
              </a:lnSpc>
            </a:pPr>
            <a:endParaRPr lang="en-US" dirty="0"/>
          </a:p>
        </p:txBody>
      </p:sp>
      <p:pic>
        <p:nvPicPr>
          <p:cNvPr id="3" name="Picture 2">
            <a:extLst>
              <a:ext uri="{FF2B5EF4-FFF2-40B4-BE49-F238E27FC236}">
                <a16:creationId xmlns:a16="http://schemas.microsoft.com/office/drawing/2014/main" id="{E86D10BC-1305-BF24-7652-A799B212C714}"/>
              </a:ext>
            </a:extLst>
          </p:cNvPr>
          <p:cNvPicPr>
            <a:picLocks noChangeAspect="1"/>
          </p:cNvPicPr>
          <p:nvPr/>
        </p:nvPicPr>
        <p:blipFill>
          <a:blip r:embed="rId5"/>
          <a:stretch>
            <a:fillRect/>
          </a:stretch>
        </p:blipFill>
        <p:spPr>
          <a:xfrm>
            <a:off x="1787205" y="2472266"/>
            <a:ext cx="8421298" cy="4357764"/>
          </a:xfrm>
          <a:prstGeom prst="rect">
            <a:avLst/>
          </a:prstGeom>
        </p:spPr>
      </p:pic>
      <p:grpSp>
        <p:nvGrpSpPr>
          <p:cNvPr id="6" name="Group 5">
            <a:extLst>
              <a:ext uri="{FF2B5EF4-FFF2-40B4-BE49-F238E27FC236}">
                <a16:creationId xmlns:a16="http://schemas.microsoft.com/office/drawing/2014/main" id="{46D2F599-7BFD-E707-D085-34F3B6D3CC18}"/>
              </a:ext>
            </a:extLst>
          </p:cNvPr>
          <p:cNvGrpSpPr/>
          <p:nvPr/>
        </p:nvGrpSpPr>
        <p:grpSpPr>
          <a:xfrm>
            <a:off x="339330" y="631509"/>
            <a:ext cx="110793" cy="1787032"/>
            <a:chOff x="283934" y="645414"/>
            <a:chExt cx="110793" cy="1787032"/>
          </a:xfrm>
        </p:grpSpPr>
        <p:cxnSp>
          <p:nvCxnSpPr>
            <p:cNvPr id="8" name="Straight Connector 7">
              <a:extLst>
                <a:ext uri="{FF2B5EF4-FFF2-40B4-BE49-F238E27FC236}">
                  <a16:creationId xmlns:a16="http://schemas.microsoft.com/office/drawing/2014/main" id="{80121550-D9D7-0488-C49B-2C829BB49FFF}"/>
                </a:ext>
              </a:extLst>
            </p:cNvPr>
            <p:cNvCxnSpPr>
              <a:cxnSpLocks/>
            </p:cNvCxnSpPr>
            <p:nvPr/>
          </p:nvCxnSpPr>
          <p:spPr>
            <a:xfrm>
              <a:off x="339332" y="750714"/>
              <a:ext cx="1" cy="1681732"/>
            </a:xfrm>
            <a:prstGeom prst="line">
              <a:avLst/>
            </a:prstGeom>
            <a:ln w="19050"/>
          </p:spPr>
          <p:style>
            <a:lnRef idx="2">
              <a:schemeClr val="dk1"/>
            </a:lnRef>
            <a:fillRef idx="0">
              <a:schemeClr val="dk1"/>
            </a:fillRef>
            <a:effectRef idx="1">
              <a:schemeClr val="dk1"/>
            </a:effectRef>
            <a:fontRef idx="minor">
              <a:schemeClr val="tx1"/>
            </a:fontRef>
          </p:style>
        </p:cxnSp>
        <p:sp>
          <p:nvSpPr>
            <p:cNvPr id="14" name="Teardrop 13">
              <a:extLst>
                <a:ext uri="{FF2B5EF4-FFF2-40B4-BE49-F238E27FC236}">
                  <a16:creationId xmlns:a16="http://schemas.microsoft.com/office/drawing/2014/main" id="{8C2739C5-1ED6-8018-548D-2753FCA20617}"/>
                </a:ext>
              </a:extLst>
            </p:cNvPr>
            <p:cNvSpPr/>
            <p:nvPr/>
          </p:nvSpPr>
          <p:spPr>
            <a:xfrm rot="8100000">
              <a:off x="283934" y="645414"/>
              <a:ext cx="110793" cy="110793"/>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048286732"/>
      </p:ext>
    </p:extLst>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1000"/>
                                  </p:stCondLst>
                                  <p:endCondLst>
                                    <p:cond evt="begin" delay="0">
                                      <p:tn val="5"/>
                                    </p:cond>
                                  </p:endCondLst>
                                  <p:iterate type="lt">
                                    <p:tmPct val="4000"/>
                                  </p:iterate>
                                  <p:childTnLst>
                                    <p:set>
                                      <p:cBhvr>
                                        <p:cTn id="6" dur="1" fill="hold">
                                          <p:stCondLst>
                                            <p:cond delay="0"/>
                                          </p:stCondLst>
                                        </p:cTn>
                                        <p:tgtEl>
                                          <p:spTgt spid="16"/>
                                        </p:tgtEl>
                                        <p:attrNameLst>
                                          <p:attrName>style.visibility</p:attrName>
                                        </p:attrNameLst>
                                      </p:cBhvr>
                                      <p:to>
                                        <p:strVal val="visible"/>
                                      </p:to>
                                    </p:set>
                                    <p:anim calcmode="lin" valueType="num">
                                      <p:cBhvr>
                                        <p:cTn id="7" dur="150" fill="hold"/>
                                        <p:tgtEl>
                                          <p:spTgt spid="16"/>
                                        </p:tgtEl>
                                        <p:attrNameLst>
                                          <p:attrName>ppt_w</p:attrName>
                                        </p:attrNameLst>
                                      </p:cBhvr>
                                      <p:tavLst>
                                        <p:tav tm="0">
                                          <p:val>
                                            <p:fltVal val="0"/>
                                          </p:val>
                                        </p:tav>
                                        <p:tav tm="100000">
                                          <p:val>
                                            <p:strVal val="#ppt_w"/>
                                          </p:val>
                                        </p:tav>
                                      </p:tavLst>
                                    </p:anim>
                                    <p:anim calcmode="lin" valueType="num">
                                      <p:cBhvr>
                                        <p:cTn id="8" dur="150" fill="hold"/>
                                        <p:tgtEl>
                                          <p:spTgt spid="16"/>
                                        </p:tgtEl>
                                        <p:attrNameLst>
                                          <p:attrName>ppt_h</p:attrName>
                                        </p:attrNameLst>
                                      </p:cBhvr>
                                      <p:tavLst>
                                        <p:tav tm="0">
                                          <p:val>
                                            <p:fltVal val="0"/>
                                          </p:val>
                                        </p:tav>
                                        <p:tav tm="100000">
                                          <p:val>
                                            <p:strVal val="#ppt_h"/>
                                          </p:val>
                                        </p:tav>
                                      </p:tavLst>
                                    </p:anim>
                                    <p:animEffect transition="in" filter="fade">
                                      <p:cBhvr>
                                        <p:cTn id="9" dur="150"/>
                                        <p:tgtEl>
                                          <p:spTgt spid="16"/>
                                        </p:tgtEl>
                                      </p:cBhvr>
                                    </p:animEffect>
                                  </p:childTnLst>
                                </p:cTn>
                              </p:par>
                              <p:par>
                                <p:cTn id="10" presetID="22" presetClass="entr" presetSubtype="8" fill="hold" grpId="0" nodeType="withEffect">
                                  <p:stCondLst>
                                    <p:cond delay="75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07D116-8F12-4D9C-B083-B824CBDEC44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63" y="4890"/>
            <a:ext cx="12183837" cy="6858000"/>
          </a:xfrm>
          <a:prstGeom prst="rect">
            <a:avLst/>
          </a:prstGeom>
        </p:spPr>
      </p:pic>
      <p:grpSp>
        <p:nvGrpSpPr>
          <p:cNvPr id="9" name="Group 8">
            <a:extLst>
              <a:ext uri="{FF2B5EF4-FFF2-40B4-BE49-F238E27FC236}">
                <a16:creationId xmlns:a16="http://schemas.microsoft.com/office/drawing/2014/main" id="{1F7E6DFF-43DA-4FBF-8C61-D7FF6629B3FF}"/>
              </a:ext>
            </a:extLst>
          </p:cNvPr>
          <p:cNvGrpSpPr/>
          <p:nvPr/>
        </p:nvGrpSpPr>
        <p:grpSpPr>
          <a:xfrm>
            <a:off x="2070831" y="95281"/>
            <a:ext cx="8418643" cy="779739"/>
            <a:chOff x="5327374" y="256468"/>
            <a:chExt cx="14717900" cy="1559658"/>
          </a:xfrm>
        </p:grpSpPr>
        <p:sp>
          <p:nvSpPr>
            <p:cNvPr id="23" name="Rectangle: Rounded Corners 22">
              <a:extLst>
                <a:ext uri="{FF2B5EF4-FFF2-40B4-BE49-F238E27FC236}">
                  <a16:creationId xmlns:a16="http://schemas.microsoft.com/office/drawing/2014/main" id="{AE90BA9F-1BDA-4576-AF55-84EE972DFF4C}"/>
                </a:ext>
              </a:extLst>
            </p:cNvPr>
            <p:cNvSpPr/>
            <p:nvPr/>
          </p:nvSpPr>
          <p:spPr>
            <a:xfrm>
              <a:off x="9012926" y="256468"/>
              <a:ext cx="7347954" cy="1254421"/>
            </a:xfrm>
            <a:prstGeom prst="roundRect">
              <a:avLst>
                <a:gd name="adj" fmla="val 50000"/>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Заголовок 2">
              <a:extLst>
                <a:ext uri="{FF2B5EF4-FFF2-40B4-BE49-F238E27FC236}">
                  <a16:creationId xmlns:a16="http://schemas.microsoft.com/office/drawing/2014/main" id="{BC27C0E1-F0EE-4E95-9828-6B1C4C362CAC}"/>
                </a:ext>
              </a:extLst>
            </p:cNvPr>
            <p:cNvSpPr txBox="1">
              <a:spLocks/>
            </p:cNvSpPr>
            <p:nvPr/>
          </p:nvSpPr>
          <p:spPr>
            <a:xfrm>
              <a:off x="5327374" y="419797"/>
              <a:ext cx="14717900" cy="1396329"/>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725" algn="l"/>
                </a:tabLst>
                <a:defRPr sz="7200" b="0" i="0" kern="1200" baseline="0">
                  <a:solidFill>
                    <a:schemeClr val="tx2"/>
                  </a:solidFill>
                  <a:latin typeface="Roboto Medium" charset="0"/>
                  <a:ea typeface="Roboto Medium" charset="0"/>
                  <a:cs typeface="Roboto Medium" charset="0"/>
                </a:defRPr>
              </a:lvl1pPr>
            </a:lstStyle>
            <a:p>
              <a:pPr lvl="0">
                <a:defRPr/>
              </a:pPr>
              <a:r>
                <a:rPr kumimoji="0" lang="en-US" sz="2999" b="0" i="0" u="none" strike="noStrike" kern="1200" cap="none" spc="150" normalizeH="0" baseline="0" noProof="0" dirty="0">
                  <a:ln>
                    <a:noFill/>
                  </a:ln>
                  <a:solidFill>
                    <a:srgbClr val="002060"/>
                  </a:solidFill>
                  <a:effectLst/>
                  <a:uLnTx/>
                  <a:uFillTx/>
                  <a:latin typeface="Arial Black" panose="020B0A04020102020204" pitchFamily="34" charset="0"/>
                </a:rPr>
                <a:t>FLUORESCENCE</a:t>
              </a:r>
            </a:p>
          </p:txBody>
        </p:sp>
      </p:grpSp>
      <p:sp>
        <p:nvSpPr>
          <p:cNvPr id="20" name="Rectangle: Rounded Corners 19">
            <a:extLst>
              <a:ext uri="{FF2B5EF4-FFF2-40B4-BE49-F238E27FC236}">
                <a16:creationId xmlns:a16="http://schemas.microsoft.com/office/drawing/2014/main" id="{8C2A899C-1EC7-4C1E-AC3F-456BB86EB70D}"/>
              </a:ext>
            </a:extLst>
          </p:cNvPr>
          <p:cNvSpPr/>
          <p:nvPr/>
        </p:nvSpPr>
        <p:spPr>
          <a:xfrm>
            <a:off x="74289" y="761071"/>
            <a:ext cx="11441018" cy="1671374"/>
          </a:xfrm>
          <a:prstGeom prst="roundRect">
            <a:avLst>
              <a:gd name="adj" fmla="val 4081"/>
            </a:avLst>
          </a:prstGeom>
          <a:solidFill>
            <a:srgbClr val="A9A5F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BC3E9EC-FA7F-4333-A6C3-B0040A268EAD}"/>
              </a:ext>
            </a:extLst>
          </p:cNvPr>
          <p:cNvSpPr/>
          <p:nvPr/>
        </p:nvSpPr>
        <p:spPr>
          <a:xfrm>
            <a:off x="1963813" y="1272553"/>
            <a:ext cx="8068083" cy="830997"/>
          </a:xfrm>
          <a:prstGeom prst="rect">
            <a:avLst/>
          </a:prstGeom>
        </p:spPr>
        <p:txBody>
          <a:bodyPr wrap="square">
            <a:spAutoFit/>
          </a:bodyPr>
          <a:lstStyle/>
          <a:p>
            <a:pPr lvl="0" algn="just">
              <a:defRPr/>
            </a:pPr>
            <a:endParaRPr lang="en-US" sz="2400" dirty="0">
              <a:solidFill>
                <a:prstClr val="black"/>
              </a:solidFill>
            </a:endParaRPr>
          </a:p>
          <a:p>
            <a:pPr lvl="0" algn="just">
              <a:defRPr/>
            </a:pPr>
            <a:endParaRPr lang="en-US" sz="2400" dirty="0">
              <a:solidFill>
                <a:prstClr val="black"/>
              </a:solidFill>
            </a:endParaRPr>
          </a:p>
        </p:txBody>
      </p:sp>
      <p:sp>
        <p:nvSpPr>
          <p:cNvPr id="17" name="Rectangle 16">
            <a:extLst>
              <a:ext uri="{FF2B5EF4-FFF2-40B4-BE49-F238E27FC236}">
                <a16:creationId xmlns:a16="http://schemas.microsoft.com/office/drawing/2014/main" id="{2B01E4BC-5523-4140-AB58-E98BD8C82868}"/>
              </a:ext>
            </a:extLst>
          </p:cNvPr>
          <p:cNvSpPr/>
          <p:nvPr/>
        </p:nvSpPr>
        <p:spPr>
          <a:xfrm>
            <a:off x="394727" y="837013"/>
            <a:ext cx="10800142" cy="1563698"/>
          </a:xfrm>
          <a:prstGeom prst="rect">
            <a:avLst/>
          </a:prstGeom>
          <a:gradFill flip="none" rotWithShape="1">
            <a:gsLst>
              <a:gs pos="94000">
                <a:srgbClr val="CDCDCD"/>
              </a:gs>
              <a:gs pos="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extBox 17"/>
          <p:cNvSpPr txBox="1"/>
          <p:nvPr/>
        </p:nvSpPr>
        <p:spPr>
          <a:xfrm>
            <a:off x="339331" y="810887"/>
            <a:ext cx="11074461" cy="2048125"/>
          </a:xfrm>
          <a:prstGeom prst="rect">
            <a:avLst/>
          </a:prstGeom>
          <a:noFill/>
        </p:spPr>
        <p:txBody>
          <a:bodyPr wrap="square" rtlCol="0">
            <a:spAutoFit/>
          </a:bodyPr>
          <a:lstStyle/>
          <a:p>
            <a:pPr marL="285750" marR="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count plot shows that most diamonds have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None (N)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fluorescence, while categories like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Medium (M)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Strong (ST)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have significantly fewer instances.</a:t>
            </a:r>
          </a:p>
          <a:p>
            <a:pPr marL="285750" marR="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line plot indicates that diamonds with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Faint (F)</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fluorescence tend to have higher prices compared to other fluorescence categories.</a:t>
            </a:r>
          </a:p>
          <a:p>
            <a:pPr>
              <a:lnSpc>
                <a:spcPct val="200000"/>
              </a:lnSpc>
            </a:pPr>
            <a:endParaRPr lang="en-US" dirty="0"/>
          </a:p>
        </p:txBody>
      </p:sp>
      <p:pic>
        <p:nvPicPr>
          <p:cNvPr id="6" name="Picture 5">
            <a:extLst>
              <a:ext uri="{FF2B5EF4-FFF2-40B4-BE49-F238E27FC236}">
                <a16:creationId xmlns:a16="http://schemas.microsoft.com/office/drawing/2014/main" id="{ED4703BD-FA85-2C1C-CF7E-5D907FBD7E71}"/>
              </a:ext>
            </a:extLst>
          </p:cNvPr>
          <p:cNvPicPr>
            <a:picLocks noChangeAspect="1"/>
          </p:cNvPicPr>
          <p:nvPr/>
        </p:nvPicPr>
        <p:blipFill>
          <a:blip r:embed="rId5"/>
          <a:stretch>
            <a:fillRect/>
          </a:stretch>
        </p:blipFill>
        <p:spPr>
          <a:xfrm>
            <a:off x="74289" y="2626128"/>
            <a:ext cx="7953070" cy="4105299"/>
          </a:xfrm>
          <a:prstGeom prst="rect">
            <a:avLst/>
          </a:prstGeom>
        </p:spPr>
      </p:pic>
      <p:pic>
        <p:nvPicPr>
          <p:cNvPr id="10" name="Picture 9">
            <a:extLst>
              <a:ext uri="{FF2B5EF4-FFF2-40B4-BE49-F238E27FC236}">
                <a16:creationId xmlns:a16="http://schemas.microsoft.com/office/drawing/2014/main" id="{6ACF167E-5838-D3FD-C3A1-19AE97B9371D}"/>
              </a:ext>
            </a:extLst>
          </p:cNvPr>
          <p:cNvPicPr>
            <a:picLocks noChangeAspect="1"/>
          </p:cNvPicPr>
          <p:nvPr/>
        </p:nvPicPr>
        <p:blipFill>
          <a:blip r:embed="rId6"/>
          <a:stretch>
            <a:fillRect/>
          </a:stretch>
        </p:blipFill>
        <p:spPr>
          <a:xfrm>
            <a:off x="8255514" y="3913821"/>
            <a:ext cx="3336731" cy="1529912"/>
          </a:xfrm>
          <a:prstGeom prst="rect">
            <a:avLst/>
          </a:prstGeom>
        </p:spPr>
      </p:pic>
      <p:grpSp>
        <p:nvGrpSpPr>
          <p:cNvPr id="11" name="Group 10">
            <a:extLst>
              <a:ext uri="{FF2B5EF4-FFF2-40B4-BE49-F238E27FC236}">
                <a16:creationId xmlns:a16="http://schemas.microsoft.com/office/drawing/2014/main" id="{9BDD5BFE-F22C-06D7-A4B4-50F612F2929E}"/>
              </a:ext>
            </a:extLst>
          </p:cNvPr>
          <p:cNvGrpSpPr/>
          <p:nvPr/>
        </p:nvGrpSpPr>
        <p:grpSpPr>
          <a:xfrm>
            <a:off x="339330" y="631509"/>
            <a:ext cx="110793" cy="1787032"/>
            <a:chOff x="283934" y="645414"/>
            <a:chExt cx="110793" cy="1787032"/>
          </a:xfrm>
        </p:grpSpPr>
        <p:cxnSp>
          <p:nvCxnSpPr>
            <p:cNvPr id="12" name="Straight Connector 11">
              <a:extLst>
                <a:ext uri="{FF2B5EF4-FFF2-40B4-BE49-F238E27FC236}">
                  <a16:creationId xmlns:a16="http://schemas.microsoft.com/office/drawing/2014/main" id="{82046CB1-72D4-99D6-52F3-5303B8BBC1CB}"/>
                </a:ext>
              </a:extLst>
            </p:cNvPr>
            <p:cNvCxnSpPr>
              <a:cxnSpLocks/>
            </p:cNvCxnSpPr>
            <p:nvPr/>
          </p:nvCxnSpPr>
          <p:spPr>
            <a:xfrm>
              <a:off x="339332" y="750714"/>
              <a:ext cx="1" cy="1681732"/>
            </a:xfrm>
            <a:prstGeom prst="line">
              <a:avLst/>
            </a:prstGeom>
            <a:ln w="19050"/>
          </p:spPr>
          <p:style>
            <a:lnRef idx="2">
              <a:schemeClr val="dk1"/>
            </a:lnRef>
            <a:fillRef idx="0">
              <a:schemeClr val="dk1"/>
            </a:fillRef>
            <a:effectRef idx="1">
              <a:schemeClr val="dk1"/>
            </a:effectRef>
            <a:fontRef idx="minor">
              <a:schemeClr val="tx1"/>
            </a:fontRef>
          </p:style>
        </p:cxnSp>
        <p:sp>
          <p:nvSpPr>
            <p:cNvPr id="14" name="Teardrop 13">
              <a:extLst>
                <a:ext uri="{FF2B5EF4-FFF2-40B4-BE49-F238E27FC236}">
                  <a16:creationId xmlns:a16="http://schemas.microsoft.com/office/drawing/2014/main" id="{9A200F4C-91A1-02E3-34F7-3A1C8EBA87F9}"/>
                </a:ext>
              </a:extLst>
            </p:cNvPr>
            <p:cNvSpPr/>
            <p:nvPr/>
          </p:nvSpPr>
          <p:spPr>
            <a:xfrm rot="8100000">
              <a:off x="283934" y="645414"/>
              <a:ext cx="110793" cy="110793"/>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084805574"/>
      </p:ext>
    </p:extLst>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1000"/>
                                  </p:stCondLst>
                                  <p:endCondLst>
                                    <p:cond evt="begin" delay="0">
                                      <p:tn val="5"/>
                                    </p:cond>
                                  </p:endCondLst>
                                  <p:iterate type="lt">
                                    <p:tmPct val="4000"/>
                                  </p:iterate>
                                  <p:childTnLst>
                                    <p:set>
                                      <p:cBhvr>
                                        <p:cTn id="6" dur="1" fill="hold">
                                          <p:stCondLst>
                                            <p:cond delay="0"/>
                                          </p:stCondLst>
                                        </p:cTn>
                                        <p:tgtEl>
                                          <p:spTgt spid="16"/>
                                        </p:tgtEl>
                                        <p:attrNameLst>
                                          <p:attrName>style.visibility</p:attrName>
                                        </p:attrNameLst>
                                      </p:cBhvr>
                                      <p:to>
                                        <p:strVal val="visible"/>
                                      </p:to>
                                    </p:set>
                                    <p:anim calcmode="lin" valueType="num">
                                      <p:cBhvr>
                                        <p:cTn id="7" dur="150" fill="hold"/>
                                        <p:tgtEl>
                                          <p:spTgt spid="16"/>
                                        </p:tgtEl>
                                        <p:attrNameLst>
                                          <p:attrName>ppt_w</p:attrName>
                                        </p:attrNameLst>
                                      </p:cBhvr>
                                      <p:tavLst>
                                        <p:tav tm="0">
                                          <p:val>
                                            <p:fltVal val="0"/>
                                          </p:val>
                                        </p:tav>
                                        <p:tav tm="100000">
                                          <p:val>
                                            <p:strVal val="#ppt_w"/>
                                          </p:val>
                                        </p:tav>
                                      </p:tavLst>
                                    </p:anim>
                                    <p:anim calcmode="lin" valueType="num">
                                      <p:cBhvr>
                                        <p:cTn id="8" dur="150" fill="hold"/>
                                        <p:tgtEl>
                                          <p:spTgt spid="16"/>
                                        </p:tgtEl>
                                        <p:attrNameLst>
                                          <p:attrName>ppt_h</p:attrName>
                                        </p:attrNameLst>
                                      </p:cBhvr>
                                      <p:tavLst>
                                        <p:tav tm="0">
                                          <p:val>
                                            <p:fltVal val="0"/>
                                          </p:val>
                                        </p:tav>
                                        <p:tav tm="100000">
                                          <p:val>
                                            <p:strVal val="#ppt_h"/>
                                          </p:val>
                                        </p:tav>
                                      </p:tavLst>
                                    </p:anim>
                                    <p:animEffect transition="in" filter="fade">
                                      <p:cBhvr>
                                        <p:cTn id="9" dur="150"/>
                                        <p:tgtEl>
                                          <p:spTgt spid="16"/>
                                        </p:tgtEl>
                                      </p:cBhvr>
                                    </p:animEffect>
                                  </p:childTnLst>
                                </p:cTn>
                              </p:par>
                              <p:par>
                                <p:cTn id="10" presetID="22" presetClass="entr" presetSubtype="8" fill="hold" grpId="0" nodeType="withEffect">
                                  <p:stCondLst>
                                    <p:cond delay="75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A8685-3E99-D15B-BD54-4BEFAFF113F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63D7954-F9F0-D1E7-E033-42CF610BA37C}"/>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63" y="4890"/>
            <a:ext cx="12183837" cy="6858000"/>
          </a:xfrm>
          <a:prstGeom prst="rect">
            <a:avLst/>
          </a:prstGeom>
        </p:spPr>
      </p:pic>
      <p:grpSp>
        <p:nvGrpSpPr>
          <p:cNvPr id="9" name="Group 8">
            <a:extLst>
              <a:ext uri="{FF2B5EF4-FFF2-40B4-BE49-F238E27FC236}">
                <a16:creationId xmlns:a16="http://schemas.microsoft.com/office/drawing/2014/main" id="{FB0ADF9A-666F-F7D1-6B98-3393D0131745}"/>
              </a:ext>
            </a:extLst>
          </p:cNvPr>
          <p:cNvGrpSpPr/>
          <p:nvPr/>
        </p:nvGrpSpPr>
        <p:grpSpPr>
          <a:xfrm>
            <a:off x="2070831" y="95281"/>
            <a:ext cx="8418643" cy="779739"/>
            <a:chOff x="5327374" y="256468"/>
            <a:chExt cx="14717900" cy="1559658"/>
          </a:xfrm>
        </p:grpSpPr>
        <p:sp>
          <p:nvSpPr>
            <p:cNvPr id="23" name="Rectangle: Rounded Corners 22">
              <a:extLst>
                <a:ext uri="{FF2B5EF4-FFF2-40B4-BE49-F238E27FC236}">
                  <a16:creationId xmlns:a16="http://schemas.microsoft.com/office/drawing/2014/main" id="{0DB944A8-2886-04E0-D664-188AA154F776}"/>
                </a:ext>
              </a:extLst>
            </p:cNvPr>
            <p:cNvSpPr/>
            <p:nvPr/>
          </p:nvSpPr>
          <p:spPr>
            <a:xfrm>
              <a:off x="7203985" y="256468"/>
              <a:ext cx="10853654" cy="1254421"/>
            </a:xfrm>
            <a:prstGeom prst="roundRect">
              <a:avLst>
                <a:gd name="adj" fmla="val 50000"/>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Заголовок 2">
              <a:extLst>
                <a:ext uri="{FF2B5EF4-FFF2-40B4-BE49-F238E27FC236}">
                  <a16:creationId xmlns:a16="http://schemas.microsoft.com/office/drawing/2014/main" id="{86A25ACD-B0EF-1D40-6C29-5C6B1C616222}"/>
                </a:ext>
              </a:extLst>
            </p:cNvPr>
            <p:cNvSpPr txBox="1">
              <a:spLocks/>
            </p:cNvSpPr>
            <p:nvPr/>
          </p:nvSpPr>
          <p:spPr>
            <a:xfrm>
              <a:off x="5327374" y="419797"/>
              <a:ext cx="14717900" cy="1396329"/>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725" algn="l"/>
                </a:tabLst>
                <a:defRPr sz="7200" b="0" i="0" kern="1200" baseline="0">
                  <a:solidFill>
                    <a:schemeClr val="tx2"/>
                  </a:solidFill>
                  <a:latin typeface="Roboto Medium" charset="0"/>
                  <a:ea typeface="Roboto Medium" charset="0"/>
                  <a:cs typeface="Roboto Medium" charset="0"/>
                </a:defRPr>
              </a:lvl1pPr>
            </a:lstStyle>
            <a:p>
              <a:pPr lvl="0">
                <a:defRPr/>
              </a:pPr>
              <a:r>
                <a:rPr kumimoji="0" lang="en-US" sz="2999" b="0" i="0" u="none" strike="noStrike" kern="1200" cap="none" spc="150" normalizeH="0" baseline="0" noProof="0" dirty="0">
                  <a:ln>
                    <a:noFill/>
                  </a:ln>
                  <a:solidFill>
                    <a:srgbClr val="002060"/>
                  </a:solidFill>
                  <a:effectLst/>
                  <a:uLnTx/>
                  <a:uFillTx/>
                  <a:latin typeface="Arial Black" panose="020B0A04020102020204" pitchFamily="34" charset="0"/>
                </a:rPr>
                <a:t>DEALING WITH OUTLIERS</a:t>
              </a:r>
            </a:p>
          </p:txBody>
        </p:sp>
      </p:grpSp>
      <p:sp>
        <p:nvSpPr>
          <p:cNvPr id="20" name="Rectangle: Rounded Corners 19">
            <a:extLst>
              <a:ext uri="{FF2B5EF4-FFF2-40B4-BE49-F238E27FC236}">
                <a16:creationId xmlns:a16="http://schemas.microsoft.com/office/drawing/2014/main" id="{8E4A108B-3B2A-EA67-3913-EE36CB236F93}"/>
              </a:ext>
            </a:extLst>
          </p:cNvPr>
          <p:cNvSpPr/>
          <p:nvPr/>
        </p:nvSpPr>
        <p:spPr>
          <a:xfrm>
            <a:off x="74289" y="761070"/>
            <a:ext cx="11441018" cy="1998171"/>
          </a:xfrm>
          <a:prstGeom prst="roundRect">
            <a:avLst>
              <a:gd name="adj" fmla="val 4081"/>
            </a:avLst>
          </a:prstGeom>
          <a:solidFill>
            <a:srgbClr val="A9A5F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CE6DD058-3ADC-DB4A-DA3F-FB31C099E9CA}"/>
              </a:ext>
            </a:extLst>
          </p:cNvPr>
          <p:cNvSpPr/>
          <p:nvPr/>
        </p:nvSpPr>
        <p:spPr>
          <a:xfrm>
            <a:off x="1963813" y="1272553"/>
            <a:ext cx="8068083" cy="830997"/>
          </a:xfrm>
          <a:prstGeom prst="rect">
            <a:avLst/>
          </a:prstGeom>
        </p:spPr>
        <p:txBody>
          <a:bodyPr wrap="square">
            <a:spAutoFit/>
          </a:bodyPr>
          <a:lstStyle/>
          <a:p>
            <a:pPr lvl="0" algn="just">
              <a:defRPr/>
            </a:pPr>
            <a:endParaRPr lang="en-US" sz="2400" dirty="0">
              <a:solidFill>
                <a:prstClr val="black"/>
              </a:solidFill>
            </a:endParaRPr>
          </a:p>
          <a:p>
            <a:pPr lvl="0" algn="just">
              <a:defRPr/>
            </a:pPr>
            <a:endParaRPr lang="en-US" sz="2400" dirty="0">
              <a:solidFill>
                <a:prstClr val="black"/>
              </a:solidFill>
            </a:endParaRPr>
          </a:p>
        </p:txBody>
      </p:sp>
      <p:sp>
        <p:nvSpPr>
          <p:cNvPr id="17" name="Rectangle 16">
            <a:extLst>
              <a:ext uri="{FF2B5EF4-FFF2-40B4-BE49-F238E27FC236}">
                <a16:creationId xmlns:a16="http://schemas.microsoft.com/office/drawing/2014/main" id="{605BC1C5-AB7A-53F5-8AFF-6A14F071564F}"/>
              </a:ext>
            </a:extLst>
          </p:cNvPr>
          <p:cNvSpPr/>
          <p:nvPr/>
        </p:nvSpPr>
        <p:spPr>
          <a:xfrm>
            <a:off x="394727" y="837012"/>
            <a:ext cx="10800142" cy="1879715"/>
          </a:xfrm>
          <a:prstGeom prst="rect">
            <a:avLst/>
          </a:prstGeom>
          <a:gradFill flip="none" rotWithShape="1">
            <a:gsLst>
              <a:gs pos="94000">
                <a:srgbClr val="CDCDCD"/>
              </a:gs>
              <a:gs pos="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75699431-166C-B8B8-54AE-9390401EDFE1}"/>
              </a:ext>
            </a:extLst>
          </p:cNvPr>
          <p:cNvSpPr txBox="1"/>
          <p:nvPr/>
        </p:nvSpPr>
        <p:spPr>
          <a:xfrm>
            <a:off x="402447" y="804074"/>
            <a:ext cx="11074461" cy="2787814"/>
          </a:xfrm>
          <a:prstGeom prst="rect">
            <a:avLst/>
          </a:prstGeom>
          <a:noFill/>
        </p:spPr>
        <p:txBody>
          <a:bodyPr wrap="square" rtlCol="0">
            <a:spAutoFit/>
          </a:bodyPr>
          <a:lstStyle/>
          <a:p>
            <a:pPr marL="285750" marR="0" indent="-285750">
              <a:lnSpc>
                <a:spcPct val="115000"/>
              </a:lnSpc>
              <a:spcAft>
                <a:spcPts val="800"/>
              </a:spcAft>
              <a:buFont typeface="Arial" panose="020B0604020202020204" pitchFamily="34" charset="0"/>
              <a:buChar cha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Before Outlier Removal: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 box plots on the left show the presence of several outliers in the features Weight, Length, Width, and Depth, which extend significantly beyond the whiskers of the plots.</a:t>
            </a:r>
          </a:p>
          <a:p>
            <a:pPr marL="285750" marR="0" indent="-285750">
              <a:lnSpc>
                <a:spcPct val="115000"/>
              </a:lnSpc>
              <a:spcAft>
                <a:spcPts val="800"/>
              </a:spcAft>
              <a:buFont typeface="Arial" panose="020B0604020202020204" pitchFamily="34" charset="0"/>
              <a:buChar cha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After Outlier Removal: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 box plots on the right indicate that the outliers have been successfully removed, resulting in a more compact distribution of values within the interquartile range for all features, enhancing the dataset's quality for analysis</a:t>
            </a:r>
          </a:p>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200000"/>
              </a:lnSpc>
            </a:pPr>
            <a:endParaRPr lang="en-US" dirty="0"/>
          </a:p>
        </p:txBody>
      </p:sp>
      <p:pic>
        <p:nvPicPr>
          <p:cNvPr id="3" name="Picture 2">
            <a:extLst>
              <a:ext uri="{FF2B5EF4-FFF2-40B4-BE49-F238E27FC236}">
                <a16:creationId xmlns:a16="http://schemas.microsoft.com/office/drawing/2014/main" id="{368FABB2-518C-6550-BAF5-C49BFEF5B51F}"/>
              </a:ext>
            </a:extLst>
          </p:cNvPr>
          <p:cNvPicPr>
            <a:picLocks noChangeAspect="1"/>
          </p:cNvPicPr>
          <p:nvPr/>
        </p:nvPicPr>
        <p:blipFill>
          <a:blip r:embed="rId5"/>
          <a:stretch>
            <a:fillRect/>
          </a:stretch>
        </p:blipFill>
        <p:spPr>
          <a:xfrm>
            <a:off x="556939" y="2866973"/>
            <a:ext cx="5354909" cy="3573524"/>
          </a:xfrm>
          <a:prstGeom prst="rect">
            <a:avLst/>
          </a:prstGeom>
        </p:spPr>
      </p:pic>
      <p:pic>
        <p:nvPicPr>
          <p:cNvPr id="14" name="Picture 13">
            <a:extLst>
              <a:ext uri="{FF2B5EF4-FFF2-40B4-BE49-F238E27FC236}">
                <a16:creationId xmlns:a16="http://schemas.microsoft.com/office/drawing/2014/main" id="{782949AA-A4E3-330A-69E5-DC2B23E766FE}"/>
              </a:ext>
            </a:extLst>
          </p:cNvPr>
          <p:cNvPicPr>
            <a:picLocks noChangeAspect="1"/>
          </p:cNvPicPr>
          <p:nvPr/>
        </p:nvPicPr>
        <p:blipFill>
          <a:blip r:embed="rId6"/>
          <a:stretch>
            <a:fillRect/>
          </a:stretch>
        </p:blipFill>
        <p:spPr>
          <a:xfrm>
            <a:off x="6280152" y="2859012"/>
            <a:ext cx="5354909" cy="3599650"/>
          </a:xfrm>
          <a:prstGeom prst="rect">
            <a:avLst/>
          </a:prstGeom>
        </p:spPr>
      </p:pic>
      <p:grpSp>
        <p:nvGrpSpPr>
          <p:cNvPr id="15" name="Group 14">
            <a:extLst>
              <a:ext uri="{FF2B5EF4-FFF2-40B4-BE49-F238E27FC236}">
                <a16:creationId xmlns:a16="http://schemas.microsoft.com/office/drawing/2014/main" id="{F0A702B2-07A5-7978-9EA6-365AA224BC9B}"/>
              </a:ext>
            </a:extLst>
          </p:cNvPr>
          <p:cNvGrpSpPr/>
          <p:nvPr/>
        </p:nvGrpSpPr>
        <p:grpSpPr>
          <a:xfrm>
            <a:off x="339330" y="631509"/>
            <a:ext cx="110793" cy="1787032"/>
            <a:chOff x="283934" y="645414"/>
            <a:chExt cx="110793" cy="1787032"/>
          </a:xfrm>
        </p:grpSpPr>
        <p:cxnSp>
          <p:nvCxnSpPr>
            <p:cNvPr id="19" name="Straight Connector 18">
              <a:extLst>
                <a:ext uri="{FF2B5EF4-FFF2-40B4-BE49-F238E27FC236}">
                  <a16:creationId xmlns:a16="http://schemas.microsoft.com/office/drawing/2014/main" id="{6501966F-CC45-56E4-E812-571A6DA40C94}"/>
                </a:ext>
              </a:extLst>
            </p:cNvPr>
            <p:cNvCxnSpPr>
              <a:cxnSpLocks/>
            </p:cNvCxnSpPr>
            <p:nvPr/>
          </p:nvCxnSpPr>
          <p:spPr>
            <a:xfrm>
              <a:off x="339332" y="750714"/>
              <a:ext cx="1" cy="1681732"/>
            </a:xfrm>
            <a:prstGeom prst="line">
              <a:avLst/>
            </a:prstGeom>
            <a:ln w="19050"/>
          </p:spPr>
          <p:style>
            <a:lnRef idx="2">
              <a:schemeClr val="dk1"/>
            </a:lnRef>
            <a:fillRef idx="0">
              <a:schemeClr val="dk1"/>
            </a:fillRef>
            <a:effectRef idx="1">
              <a:schemeClr val="dk1"/>
            </a:effectRef>
            <a:fontRef idx="minor">
              <a:schemeClr val="tx1"/>
            </a:fontRef>
          </p:style>
        </p:cxnSp>
        <p:sp>
          <p:nvSpPr>
            <p:cNvPr id="21" name="Teardrop 20">
              <a:extLst>
                <a:ext uri="{FF2B5EF4-FFF2-40B4-BE49-F238E27FC236}">
                  <a16:creationId xmlns:a16="http://schemas.microsoft.com/office/drawing/2014/main" id="{C017ECE3-0A7B-5A7E-9460-1847A0BA70A9}"/>
                </a:ext>
              </a:extLst>
            </p:cNvPr>
            <p:cNvSpPr/>
            <p:nvPr/>
          </p:nvSpPr>
          <p:spPr>
            <a:xfrm rot="8100000">
              <a:off x="283934" y="645414"/>
              <a:ext cx="110793" cy="110793"/>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588704505"/>
      </p:ext>
    </p:extLst>
  </p:cSld>
  <p:clrMapOvr>
    <a:masterClrMapping/>
  </p:clrMapOvr>
  <mc:AlternateContent xmlns:mc="http://schemas.openxmlformats.org/markup-compatibility/2006">
    <mc:Choice xmlns:p14="http://schemas.microsoft.com/office/powerpoint/2010/main" Requires="p14">
      <p:transition spd="slow" p14:dur="1400">
        <p14:door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1000"/>
                                  </p:stCondLst>
                                  <p:endCondLst>
                                    <p:cond evt="begin" delay="0">
                                      <p:tn val="5"/>
                                    </p:cond>
                                  </p:endCondLst>
                                  <p:iterate type="lt">
                                    <p:tmPct val="4000"/>
                                  </p:iterate>
                                  <p:childTnLst>
                                    <p:set>
                                      <p:cBhvr>
                                        <p:cTn id="6" dur="1" fill="hold">
                                          <p:stCondLst>
                                            <p:cond delay="0"/>
                                          </p:stCondLst>
                                        </p:cTn>
                                        <p:tgtEl>
                                          <p:spTgt spid="16"/>
                                        </p:tgtEl>
                                        <p:attrNameLst>
                                          <p:attrName>style.visibility</p:attrName>
                                        </p:attrNameLst>
                                      </p:cBhvr>
                                      <p:to>
                                        <p:strVal val="visible"/>
                                      </p:to>
                                    </p:set>
                                    <p:anim calcmode="lin" valueType="num">
                                      <p:cBhvr>
                                        <p:cTn id="7" dur="150" fill="hold"/>
                                        <p:tgtEl>
                                          <p:spTgt spid="16"/>
                                        </p:tgtEl>
                                        <p:attrNameLst>
                                          <p:attrName>ppt_w</p:attrName>
                                        </p:attrNameLst>
                                      </p:cBhvr>
                                      <p:tavLst>
                                        <p:tav tm="0">
                                          <p:val>
                                            <p:fltVal val="0"/>
                                          </p:val>
                                        </p:tav>
                                        <p:tav tm="100000">
                                          <p:val>
                                            <p:strVal val="#ppt_w"/>
                                          </p:val>
                                        </p:tav>
                                      </p:tavLst>
                                    </p:anim>
                                    <p:anim calcmode="lin" valueType="num">
                                      <p:cBhvr>
                                        <p:cTn id="8" dur="150" fill="hold"/>
                                        <p:tgtEl>
                                          <p:spTgt spid="16"/>
                                        </p:tgtEl>
                                        <p:attrNameLst>
                                          <p:attrName>ppt_h</p:attrName>
                                        </p:attrNameLst>
                                      </p:cBhvr>
                                      <p:tavLst>
                                        <p:tav tm="0">
                                          <p:val>
                                            <p:fltVal val="0"/>
                                          </p:val>
                                        </p:tav>
                                        <p:tav tm="100000">
                                          <p:val>
                                            <p:strVal val="#ppt_h"/>
                                          </p:val>
                                        </p:tav>
                                      </p:tavLst>
                                    </p:anim>
                                    <p:animEffect transition="in" filter="fade">
                                      <p:cBhvr>
                                        <p:cTn id="9" dur="150"/>
                                        <p:tgtEl>
                                          <p:spTgt spid="16"/>
                                        </p:tgtEl>
                                      </p:cBhvr>
                                    </p:animEffect>
                                  </p:childTnLst>
                                </p:cTn>
                              </p:par>
                              <p:par>
                                <p:cTn id="10" presetID="22" presetClass="entr" presetSubtype="8" fill="hold" grpId="0" nodeType="withEffect">
                                  <p:stCondLst>
                                    <p:cond delay="75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07D116-8F12-4D9C-B083-B824CBDEC44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55" y="0"/>
            <a:ext cx="12183837" cy="6858000"/>
          </a:xfrm>
          <a:prstGeom prst="rect">
            <a:avLst/>
          </a:prstGeom>
        </p:spPr>
      </p:pic>
      <p:grpSp>
        <p:nvGrpSpPr>
          <p:cNvPr id="9" name="Group 8">
            <a:extLst>
              <a:ext uri="{FF2B5EF4-FFF2-40B4-BE49-F238E27FC236}">
                <a16:creationId xmlns:a16="http://schemas.microsoft.com/office/drawing/2014/main" id="{1F7E6DFF-43DA-4FBF-8C61-D7FF6629B3FF}"/>
              </a:ext>
            </a:extLst>
          </p:cNvPr>
          <p:cNvGrpSpPr/>
          <p:nvPr/>
        </p:nvGrpSpPr>
        <p:grpSpPr>
          <a:xfrm>
            <a:off x="2070831" y="104937"/>
            <a:ext cx="7854045" cy="770083"/>
            <a:chOff x="5327374" y="275782"/>
            <a:chExt cx="13730841" cy="1540344"/>
          </a:xfrm>
        </p:grpSpPr>
        <p:sp>
          <p:nvSpPr>
            <p:cNvPr id="23" name="Rectangle: Rounded Corners 22">
              <a:extLst>
                <a:ext uri="{FF2B5EF4-FFF2-40B4-BE49-F238E27FC236}">
                  <a16:creationId xmlns:a16="http://schemas.microsoft.com/office/drawing/2014/main" id="{AE90BA9F-1BDA-4576-AF55-84EE972DFF4C}"/>
                </a:ext>
              </a:extLst>
            </p:cNvPr>
            <p:cNvSpPr/>
            <p:nvPr/>
          </p:nvSpPr>
          <p:spPr>
            <a:xfrm>
              <a:off x="7530516" y="275782"/>
              <a:ext cx="9271882" cy="1254421"/>
            </a:xfrm>
            <a:prstGeom prst="roundRect">
              <a:avLst>
                <a:gd name="adj" fmla="val 50000"/>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Заголовок 2">
              <a:extLst>
                <a:ext uri="{FF2B5EF4-FFF2-40B4-BE49-F238E27FC236}">
                  <a16:creationId xmlns:a16="http://schemas.microsoft.com/office/drawing/2014/main" id="{BC27C0E1-F0EE-4E95-9828-6B1C4C362CAC}"/>
                </a:ext>
              </a:extLst>
            </p:cNvPr>
            <p:cNvSpPr txBox="1">
              <a:spLocks/>
            </p:cNvSpPr>
            <p:nvPr/>
          </p:nvSpPr>
          <p:spPr>
            <a:xfrm>
              <a:off x="5327374" y="419797"/>
              <a:ext cx="13730841" cy="1396329"/>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725" algn="l"/>
                </a:tabLst>
                <a:defRPr sz="7200" b="0" i="0" kern="1200" baseline="0">
                  <a:solidFill>
                    <a:schemeClr val="tx2"/>
                  </a:solidFill>
                  <a:latin typeface="Roboto Medium" charset="0"/>
                  <a:ea typeface="Roboto Medium" charset="0"/>
                  <a:cs typeface="Roboto Medium" charset="0"/>
                </a:defRPr>
              </a:lvl1pPr>
            </a:lstStyle>
            <a:p>
              <a:pPr lvl="0">
                <a:defRPr/>
              </a:pPr>
              <a:r>
                <a:rPr lang="en-US" sz="2999" spc="150" dirty="0">
                  <a:solidFill>
                    <a:srgbClr val="002060"/>
                  </a:solidFill>
                  <a:latin typeface="Arial Black" panose="020B0A04020102020204" pitchFamily="34" charset="0"/>
                </a:rPr>
                <a:t>PROBLEM STATEMENT</a:t>
              </a:r>
              <a:endParaRPr kumimoji="0" lang="en-US" sz="2999" b="0" i="0" u="none" strike="noStrike" kern="1200" cap="none" spc="150" normalizeH="0" baseline="0" noProof="0" dirty="0">
                <a:ln>
                  <a:noFill/>
                </a:ln>
                <a:solidFill>
                  <a:srgbClr val="002060"/>
                </a:solidFill>
                <a:effectLst/>
                <a:uLnTx/>
                <a:uFillTx/>
                <a:latin typeface="Arial Black" panose="020B0A04020102020204" pitchFamily="34" charset="0"/>
              </a:endParaRPr>
            </a:p>
          </p:txBody>
        </p:sp>
      </p:grpSp>
      <p:sp>
        <p:nvSpPr>
          <p:cNvPr id="20" name="Rectangle: Rounded Corners 19">
            <a:extLst>
              <a:ext uri="{FF2B5EF4-FFF2-40B4-BE49-F238E27FC236}">
                <a16:creationId xmlns:a16="http://schemas.microsoft.com/office/drawing/2014/main" id="{8C2A899C-1EC7-4C1E-AC3F-456BB86EB70D}"/>
              </a:ext>
            </a:extLst>
          </p:cNvPr>
          <p:cNvSpPr/>
          <p:nvPr/>
        </p:nvSpPr>
        <p:spPr>
          <a:xfrm>
            <a:off x="1452022" y="979957"/>
            <a:ext cx="9287957" cy="5711781"/>
          </a:xfrm>
          <a:prstGeom prst="roundRect">
            <a:avLst>
              <a:gd name="adj" fmla="val 4081"/>
            </a:avLst>
          </a:prstGeom>
          <a:solidFill>
            <a:srgbClr val="A9A5F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B01E4BC-5523-4140-AB58-E98BD8C82868}"/>
              </a:ext>
            </a:extLst>
          </p:cNvPr>
          <p:cNvSpPr/>
          <p:nvPr/>
        </p:nvSpPr>
        <p:spPr>
          <a:xfrm>
            <a:off x="1873881" y="1244872"/>
            <a:ext cx="8508076" cy="5290659"/>
          </a:xfrm>
          <a:prstGeom prst="rect">
            <a:avLst/>
          </a:prstGeom>
          <a:gradFill flip="none" rotWithShape="1">
            <a:gsLst>
              <a:gs pos="94000">
                <a:srgbClr val="CDCDCD"/>
              </a:gs>
              <a:gs pos="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3550B50B-A1E7-4C0F-8623-B48CF2F98808}"/>
              </a:ext>
            </a:extLst>
          </p:cNvPr>
          <p:cNvGrpSpPr/>
          <p:nvPr/>
        </p:nvGrpSpPr>
        <p:grpSpPr>
          <a:xfrm>
            <a:off x="1818483" y="1108495"/>
            <a:ext cx="110793" cy="2781707"/>
            <a:chOff x="1818483" y="1214380"/>
            <a:chExt cx="110793" cy="2781707"/>
          </a:xfrm>
        </p:grpSpPr>
        <p:cxnSp>
          <p:nvCxnSpPr>
            <p:cNvPr id="5" name="Straight Connector 4">
              <a:extLst>
                <a:ext uri="{FF2B5EF4-FFF2-40B4-BE49-F238E27FC236}">
                  <a16:creationId xmlns:a16="http://schemas.microsoft.com/office/drawing/2014/main" id="{CCE68804-B372-4A7A-A98E-AD61883BD2A1}"/>
                </a:ext>
              </a:extLst>
            </p:cNvPr>
            <p:cNvCxnSpPr>
              <a:cxnSpLocks/>
              <a:endCxn id="12" idx="1"/>
            </p:cNvCxnSpPr>
            <p:nvPr/>
          </p:nvCxnSpPr>
          <p:spPr>
            <a:xfrm>
              <a:off x="1873880" y="1244873"/>
              <a:ext cx="1" cy="2751214"/>
            </a:xfrm>
            <a:prstGeom prst="line">
              <a:avLst/>
            </a:prstGeom>
            <a:ln w="19050"/>
          </p:spPr>
          <p:style>
            <a:lnRef idx="2">
              <a:schemeClr val="dk1"/>
            </a:lnRef>
            <a:fillRef idx="0">
              <a:schemeClr val="dk1"/>
            </a:fillRef>
            <a:effectRef idx="1">
              <a:schemeClr val="dk1"/>
            </a:effectRef>
            <a:fontRef idx="minor">
              <a:schemeClr val="tx1"/>
            </a:fontRef>
          </p:style>
        </p:cxnSp>
        <p:sp>
          <p:nvSpPr>
            <p:cNvPr id="7" name="Teardrop 6">
              <a:extLst>
                <a:ext uri="{FF2B5EF4-FFF2-40B4-BE49-F238E27FC236}">
                  <a16:creationId xmlns:a16="http://schemas.microsoft.com/office/drawing/2014/main" id="{A5A75995-91E5-40E8-B3BC-ADC85D7397C4}"/>
                </a:ext>
              </a:extLst>
            </p:cNvPr>
            <p:cNvSpPr/>
            <p:nvPr/>
          </p:nvSpPr>
          <p:spPr>
            <a:xfrm rot="8100000">
              <a:off x="1818483" y="1214380"/>
              <a:ext cx="110793" cy="110793"/>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6" name="Rectangle 15">
            <a:extLst>
              <a:ext uri="{FF2B5EF4-FFF2-40B4-BE49-F238E27FC236}">
                <a16:creationId xmlns:a16="http://schemas.microsoft.com/office/drawing/2014/main" id="{9BC3E9EC-FA7F-4333-A6C3-B0040A268EAD}"/>
              </a:ext>
            </a:extLst>
          </p:cNvPr>
          <p:cNvSpPr/>
          <p:nvPr/>
        </p:nvSpPr>
        <p:spPr>
          <a:xfrm>
            <a:off x="1963813" y="1272553"/>
            <a:ext cx="8068083" cy="830997"/>
          </a:xfrm>
          <a:prstGeom prst="rect">
            <a:avLst/>
          </a:prstGeom>
        </p:spPr>
        <p:txBody>
          <a:bodyPr wrap="square">
            <a:spAutoFit/>
          </a:bodyPr>
          <a:lstStyle/>
          <a:p>
            <a:pPr lvl="0" algn="just">
              <a:defRPr/>
            </a:pPr>
            <a:endParaRPr lang="en-US" sz="2400" dirty="0">
              <a:solidFill>
                <a:prstClr val="black"/>
              </a:solidFill>
            </a:endParaRPr>
          </a:p>
          <a:p>
            <a:pPr lvl="0" algn="just">
              <a:defRPr/>
            </a:pPr>
            <a:endParaRPr lang="en-US" sz="2400" dirty="0">
              <a:solidFill>
                <a:prstClr val="black"/>
              </a:solidFill>
            </a:endParaRPr>
          </a:p>
        </p:txBody>
      </p:sp>
      <p:sp>
        <p:nvSpPr>
          <p:cNvPr id="3" name="TextBox 2"/>
          <p:cNvSpPr txBox="1"/>
          <p:nvPr/>
        </p:nvSpPr>
        <p:spPr>
          <a:xfrm>
            <a:off x="1925345" y="1162022"/>
            <a:ext cx="8341309" cy="5866350"/>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t>The diamond industry heavily relies on accurate price prediction to ensure fair trade and optimal business operations.</a:t>
            </a:r>
          </a:p>
          <a:p>
            <a:pPr marL="285750" indent="-285750" algn="just">
              <a:lnSpc>
                <a:spcPct val="150000"/>
              </a:lnSpc>
              <a:buFont typeface="Arial" panose="020B0604020202020204" pitchFamily="34" charset="0"/>
              <a:buChar char="•"/>
            </a:pPr>
            <a:r>
              <a:rPr lang="en-US" dirty="0"/>
              <a:t>Diamonds are priced based on a variety of attributes, including size, cut, clarity, color, and other physical characteristics. However, the non-linear relationships among these factors, combined with outliers and data inconsistencies, make price prediction a challenging task.</a:t>
            </a:r>
          </a:p>
          <a:p>
            <a:pPr marL="285750" indent="-285750" algn="just">
              <a:lnSpc>
                <a:spcPct val="150000"/>
              </a:lnSpc>
              <a:buFont typeface="Arial" panose="020B0604020202020204" pitchFamily="34" charset="0"/>
              <a:buChar char="•"/>
            </a:pPr>
            <a:r>
              <a:rPr lang="en-US" dirty="0"/>
              <a:t>This project aims to build a machine learning model to accurately predict the price of diamonds using a dataset of diamond attributes.</a:t>
            </a:r>
          </a:p>
          <a:p>
            <a:pPr marL="285750" indent="-285750" algn="just">
              <a:lnSpc>
                <a:spcPct val="150000"/>
              </a:lnSpc>
              <a:buFont typeface="Arial" panose="020B0604020202020204" pitchFamily="34" charset="0"/>
              <a:buChar char="•"/>
            </a:pPr>
            <a:r>
              <a:rPr lang="en-US" dirty="0"/>
              <a:t>The dataset includes numerical and categorical features, some of which require cleaning and feature engineering to uncover meaningful insights.</a:t>
            </a:r>
          </a:p>
          <a:p>
            <a:pPr marL="285750" indent="-285750" algn="just">
              <a:lnSpc>
                <a:spcPct val="150000"/>
              </a:lnSpc>
              <a:buFont typeface="Arial" panose="020B0604020202020204" pitchFamily="34" charset="0"/>
              <a:buChar char="•"/>
            </a:pPr>
            <a:r>
              <a:rPr lang="en-US" dirty="0"/>
              <a:t>The final objective is to evaluate the performance of multiple predictive models, including linear regression, polynomial regression, decision trees, and random forests, to identify the best approach for accurately predicting diamond prices.</a:t>
            </a:r>
          </a:p>
          <a:p>
            <a:pPr algn="just">
              <a:lnSpc>
                <a:spcPct val="150000"/>
              </a:lnSpc>
            </a:pPr>
            <a:endParaRPr lang="en-US" dirty="0"/>
          </a:p>
        </p:txBody>
      </p:sp>
    </p:spTree>
    <p:extLst>
      <p:ext uri="{BB962C8B-B14F-4D97-AF65-F5344CB8AC3E}">
        <p14:creationId xmlns:p14="http://schemas.microsoft.com/office/powerpoint/2010/main" val="2905161779"/>
      </p:ext>
    </p:extLst>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75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par>
                                <p:cTn id="13" presetID="53" presetClass="entr" presetSubtype="16" fill="hold" grpId="0" nodeType="withEffect" nodePh="1">
                                  <p:stCondLst>
                                    <p:cond delay="1000"/>
                                  </p:stCondLst>
                                  <p:endCondLst>
                                    <p:cond evt="begin" delay="0">
                                      <p:tn val="13"/>
                                    </p:cond>
                                  </p:endCondLst>
                                  <p:iterate type="lt">
                                    <p:tmPct val="4000"/>
                                  </p:iterate>
                                  <p:childTnLst>
                                    <p:set>
                                      <p:cBhvr>
                                        <p:cTn id="14" dur="1" fill="hold">
                                          <p:stCondLst>
                                            <p:cond delay="0"/>
                                          </p:stCondLst>
                                        </p:cTn>
                                        <p:tgtEl>
                                          <p:spTgt spid="16"/>
                                        </p:tgtEl>
                                        <p:attrNameLst>
                                          <p:attrName>style.visibility</p:attrName>
                                        </p:attrNameLst>
                                      </p:cBhvr>
                                      <p:to>
                                        <p:strVal val="visible"/>
                                      </p:to>
                                    </p:set>
                                    <p:anim calcmode="lin" valueType="num">
                                      <p:cBhvr>
                                        <p:cTn id="15" dur="150" fill="hold"/>
                                        <p:tgtEl>
                                          <p:spTgt spid="16"/>
                                        </p:tgtEl>
                                        <p:attrNameLst>
                                          <p:attrName>ppt_w</p:attrName>
                                        </p:attrNameLst>
                                      </p:cBhvr>
                                      <p:tavLst>
                                        <p:tav tm="0">
                                          <p:val>
                                            <p:fltVal val="0"/>
                                          </p:val>
                                        </p:tav>
                                        <p:tav tm="100000">
                                          <p:val>
                                            <p:strVal val="#ppt_w"/>
                                          </p:val>
                                        </p:tav>
                                      </p:tavLst>
                                    </p:anim>
                                    <p:anim calcmode="lin" valueType="num">
                                      <p:cBhvr>
                                        <p:cTn id="16" dur="150" fill="hold"/>
                                        <p:tgtEl>
                                          <p:spTgt spid="16"/>
                                        </p:tgtEl>
                                        <p:attrNameLst>
                                          <p:attrName>ppt_h</p:attrName>
                                        </p:attrNameLst>
                                      </p:cBhvr>
                                      <p:tavLst>
                                        <p:tav tm="0">
                                          <p:val>
                                            <p:fltVal val="0"/>
                                          </p:val>
                                        </p:tav>
                                        <p:tav tm="100000">
                                          <p:val>
                                            <p:strVal val="#ppt_h"/>
                                          </p:val>
                                        </p:tav>
                                      </p:tavLst>
                                    </p:anim>
                                    <p:animEffect transition="in" filter="fade">
                                      <p:cBhvr>
                                        <p:cTn id="17" dur="1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07D116-8F12-4D9C-B083-B824CBDEC44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63" y="-75750"/>
            <a:ext cx="12183837" cy="6858000"/>
          </a:xfrm>
          <a:prstGeom prst="rect">
            <a:avLst/>
          </a:prstGeom>
        </p:spPr>
      </p:pic>
      <p:grpSp>
        <p:nvGrpSpPr>
          <p:cNvPr id="9" name="Group 8">
            <a:extLst>
              <a:ext uri="{FF2B5EF4-FFF2-40B4-BE49-F238E27FC236}">
                <a16:creationId xmlns:a16="http://schemas.microsoft.com/office/drawing/2014/main" id="{1F7E6DFF-43DA-4FBF-8C61-D7FF6629B3FF}"/>
              </a:ext>
            </a:extLst>
          </p:cNvPr>
          <p:cNvGrpSpPr/>
          <p:nvPr/>
        </p:nvGrpSpPr>
        <p:grpSpPr>
          <a:xfrm>
            <a:off x="2070831" y="104937"/>
            <a:ext cx="8418643" cy="770083"/>
            <a:chOff x="5327374" y="275782"/>
            <a:chExt cx="14717900" cy="1540344"/>
          </a:xfrm>
        </p:grpSpPr>
        <p:sp>
          <p:nvSpPr>
            <p:cNvPr id="23" name="Rectangle: Rounded Corners 22">
              <a:extLst>
                <a:ext uri="{FF2B5EF4-FFF2-40B4-BE49-F238E27FC236}">
                  <a16:creationId xmlns:a16="http://schemas.microsoft.com/office/drawing/2014/main" id="{AE90BA9F-1BDA-4576-AF55-84EE972DFF4C}"/>
                </a:ext>
              </a:extLst>
            </p:cNvPr>
            <p:cNvSpPr/>
            <p:nvPr/>
          </p:nvSpPr>
          <p:spPr>
            <a:xfrm>
              <a:off x="7652714" y="275782"/>
              <a:ext cx="10012287" cy="1254421"/>
            </a:xfrm>
            <a:prstGeom prst="roundRect">
              <a:avLst>
                <a:gd name="adj" fmla="val 50000"/>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Заголовок 2">
              <a:extLst>
                <a:ext uri="{FF2B5EF4-FFF2-40B4-BE49-F238E27FC236}">
                  <a16:creationId xmlns:a16="http://schemas.microsoft.com/office/drawing/2014/main" id="{BC27C0E1-F0EE-4E95-9828-6B1C4C362CAC}"/>
                </a:ext>
              </a:extLst>
            </p:cNvPr>
            <p:cNvSpPr txBox="1">
              <a:spLocks/>
            </p:cNvSpPr>
            <p:nvPr/>
          </p:nvSpPr>
          <p:spPr>
            <a:xfrm>
              <a:off x="5327374" y="419797"/>
              <a:ext cx="14717900" cy="1396329"/>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725" algn="l"/>
                </a:tabLst>
                <a:defRPr sz="7200" b="0" i="0" kern="1200" baseline="0">
                  <a:solidFill>
                    <a:schemeClr val="tx2"/>
                  </a:solidFill>
                  <a:latin typeface="Roboto Medium" charset="0"/>
                  <a:ea typeface="Roboto Medium" charset="0"/>
                  <a:cs typeface="Roboto Medium" charset="0"/>
                </a:defRPr>
              </a:lvl1pPr>
            </a:lstStyle>
            <a:p>
              <a:pPr lvl="0">
                <a:defRPr/>
              </a:pPr>
              <a:r>
                <a:rPr kumimoji="0" lang="en-US" sz="2999" b="0" i="0" u="none" strike="noStrike" kern="1200" cap="none" spc="150" normalizeH="0" baseline="0" noProof="0" dirty="0">
                  <a:ln>
                    <a:noFill/>
                  </a:ln>
                  <a:solidFill>
                    <a:srgbClr val="002060"/>
                  </a:solidFill>
                  <a:effectLst/>
                  <a:uLnTx/>
                  <a:uFillTx/>
                  <a:latin typeface="Arial Black" panose="020B0A04020102020204" pitchFamily="34" charset="0"/>
                </a:rPr>
                <a:t>FEATURE ENGINEERING</a:t>
              </a:r>
            </a:p>
          </p:txBody>
        </p:sp>
      </p:grpSp>
      <p:sp>
        <p:nvSpPr>
          <p:cNvPr id="20" name="Rectangle: Rounded Corners 19">
            <a:extLst>
              <a:ext uri="{FF2B5EF4-FFF2-40B4-BE49-F238E27FC236}">
                <a16:creationId xmlns:a16="http://schemas.microsoft.com/office/drawing/2014/main" id="{8C2A899C-1EC7-4C1E-AC3F-456BB86EB70D}"/>
              </a:ext>
            </a:extLst>
          </p:cNvPr>
          <p:cNvSpPr/>
          <p:nvPr/>
        </p:nvSpPr>
        <p:spPr>
          <a:xfrm>
            <a:off x="121368" y="761070"/>
            <a:ext cx="11949263" cy="5259918"/>
          </a:xfrm>
          <a:prstGeom prst="roundRect">
            <a:avLst>
              <a:gd name="adj" fmla="val 4081"/>
            </a:avLst>
          </a:prstGeom>
          <a:solidFill>
            <a:srgbClr val="A9A5F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BC3E9EC-FA7F-4333-A6C3-B0040A268EAD}"/>
              </a:ext>
            </a:extLst>
          </p:cNvPr>
          <p:cNvSpPr/>
          <p:nvPr/>
        </p:nvSpPr>
        <p:spPr>
          <a:xfrm>
            <a:off x="1963813" y="1272553"/>
            <a:ext cx="8068083" cy="830997"/>
          </a:xfrm>
          <a:prstGeom prst="rect">
            <a:avLst/>
          </a:prstGeom>
        </p:spPr>
        <p:txBody>
          <a:bodyPr wrap="square">
            <a:spAutoFit/>
          </a:bodyPr>
          <a:lstStyle/>
          <a:p>
            <a:pPr lvl="0" algn="just">
              <a:defRPr/>
            </a:pPr>
            <a:endParaRPr lang="en-US" sz="2400" dirty="0">
              <a:solidFill>
                <a:prstClr val="black"/>
              </a:solidFill>
            </a:endParaRPr>
          </a:p>
          <a:p>
            <a:pPr lvl="0" algn="just">
              <a:defRPr/>
            </a:pPr>
            <a:endParaRPr lang="en-US" sz="2400" dirty="0">
              <a:solidFill>
                <a:prstClr val="black"/>
              </a:solidFill>
            </a:endParaRPr>
          </a:p>
        </p:txBody>
      </p:sp>
      <p:sp>
        <p:nvSpPr>
          <p:cNvPr id="17" name="Rectangle 16">
            <a:extLst>
              <a:ext uri="{FF2B5EF4-FFF2-40B4-BE49-F238E27FC236}">
                <a16:creationId xmlns:a16="http://schemas.microsoft.com/office/drawing/2014/main" id="{2B01E4BC-5523-4140-AB58-E98BD8C82868}"/>
              </a:ext>
            </a:extLst>
          </p:cNvPr>
          <p:cNvSpPr/>
          <p:nvPr/>
        </p:nvSpPr>
        <p:spPr>
          <a:xfrm>
            <a:off x="394727" y="837012"/>
            <a:ext cx="10800142" cy="5035353"/>
          </a:xfrm>
          <a:prstGeom prst="rect">
            <a:avLst/>
          </a:prstGeom>
          <a:gradFill flip="none" rotWithShape="1">
            <a:gsLst>
              <a:gs pos="94000">
                <a:srgbClr val="CDCDCD"/>
              </a:gs>
              <a:gs pos="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extBox 17"/>
          <p:cNvSpPr txBox="1"/>
          <p:nvPr/>
        </p:nvSpPr>
        <p:spPr>
          <a:xfrm>
            <a:off x="402446" y="702822"/>
            <a:ext cx="11450219" cy="50353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Combining the features with minimum count as 'Other' in this columns:</a:t>
            </a:r>
          </a:p>
          <a:p>
            <a:pPr marL="800100" lvl="1" indent="-342900">
              <a:lnSpc>
                <a:spcPct val="150000"/>
              </a:lnSpc>
              <a:buFont typeface="+mj-lt"/>
              <a:buAutoNum type="arabicPeriod"/>
            </a:pPr>
            <a:r>
              <a:rPr lang="en-US" dirty="0" err="1"/>
              <a:t>Colour</a:t>
            </a:r>
            <a:endParaRPr lang="en-US" dirty="0"/>
          </a:p>
          <a:p>
            <a:pPr marL="800100" lvl="1" indent="-342900">
              <a:lnSpc>
                <a:spcPct val="150000"/>
              </a:lnSpc>
              <a:buFont typeface="+mj-lt"/>
              <a:buAutoNum type="arabicPeriod"/>
            </a:pPr>
            <a:r>
              <a:rPr lang="en-US" dirty="0"/>
              <a:t>Clarity</a:t>
            </a:r>
          </a:p>
          <a:p>
            <a:pPr marL="800100" lvl="1" indent="-342900">
              <a:lnSpc>
                <a:spcPct val="150000"/>
              </a:lnSpc>
              <a:buFont typeface="+mj-lt"/>
              <a:buAutoNum type="arabicPeriod"/>
            </a:pPr>
            <a:r>
              <a:rPr lang="en-US" dirty="0"/>
              <a:t>Cut</a:t>
            </a:r>
          </a:p>
          <a:p>
            <a:pPr marL="800100" lvl="1" indent="-342900">
              <a:lnSpc>
                <a:spcPct val="150000"/>
              </a:lnSpc>
              <a:buFont typeface="+mj-lt"/>
              <a:buAutoNum type="arabicPeriod"/>
            </a:pPr>
            <a:r>
              <a:rPr lang="en-US" dirty="0"/>
              <a:t>Polish </a:t>
            </a:r>
          </a:p>
          <a:p>
            <a:pPr marL="800100" lvl="1" indent="-342900">
              <a:lnSpc>
                <a:spcPct val="150000"/>
              </a:lnSpc>
              <a:buFont typeface="+mj-lt"/>
              <a:buAutoNum type="arabicPeriod"/>
            </a:pPr>
            <a:r>
              <a:rPr lang="en-US" dirty="0"/>
              <a:t>Symmetry</a:t>
            </a:r>
          </a:p>
          <a:p>
            <a:pPr marL="285750" indent="-285750">
              <a:lnSpc>
                <a:spcPct val="150000"/>
              </a:lnSpc>
              <a:buFont typeface="Arial" panose="020B0604020202020204" pitchFamily="34" charset="0"/>
              <a:buChar char="•"/>
            </a:pPr>
            <a:r>
              <a:rPr lang="en-US" dirty="0"/>
              <a:t>Replaced the rare category "F" (Fair) with "GD" (Good).</a:t>
            </a:r>
          </a:p>
          <a:p>
            <a:pPr marL="285750" indent="-285750">
              <a:lnSpc>
                <a:spcPct val="150000"/>
              </a:lnSpc>
              <a:buFont typeface="Arial" panose="020B0604020202020204" pitchFamily="34" charset="0"/>
              <a:buChar char="•"/>
            </a:pPr>
            <a:r>
              <a:rPr lang="en-US" dirty="0"/>
              <a:t>Combined "N“,"M“, "O-P“, "U-V“ and "Q-R" under the category "Other.“</a:t>
            </a:r>
          </a:p>
          <a:p>
            <a:pPr marL="285750" indent="-285750">
              <a:lnSpc>
                <a:spcPct val="150000"/>
              </a:lnSpc>
              <a:buFont typeface="Arial" panose="020B0604020202020204" pitchFamily="34" charset="0"/>
              <a:buChar char="•"/>
            </a:pPr>
            <a:r>
              <a:rPr lang="en-US" dirty="0"/>
              <a:t>Merged "VVS1" and "VVS2" into a single category named "VVS.“</a:t>
            </a:r>
          </a:p>
          <a:p>
            <a:pPr marL="285750" indent="-285750">
              <a:lnSpc>
                <a:spcPct val="150000"/>
              </a:lnSpc>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Merged "SI1" and "SI2" into a single category named "SI.“</a:t>
            </a:r>
          </a:p>
          <a:p>
            <a:pPr marL="285750" indent="-285750">
              <a:lnSpc>
                <a:spcPct val="150000"/>
              </a:lnSpc>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Merged "VS1" and "VS2" into a single category named "VS."</a:t>
            </a:r>
            <a:endParaRPr lang="en-US" dirty="0"/>
          </a:p>
          <a:p>
            <a:pPr marL="285750" indent="-285750">
              <a:lnSpc>
                <a:spcPct val="150000"/>
              </a:lnSpc>
              <a:buFont typeface="Arial" panose="020B0604020202020204" pitchFamily="34" charset="0"/>
              <a:buChar char="•"/>
            </a:pPr>
            <a:r>
              <a:rPr lang="en-US" dirty="0"/>
              <a:t>Combined rare clarity levels "IF" and "I1" into the category "Other."</a:t>
            </a:r>
          </a:p>
        </p:txBody>
      </p:sp>
      <p:pic>
        <p:nvPicPr>
          <p:cNvPr id="8" name="Picture 7">
            <a:extLst>
              <a:ext uri="{FF2B5EF4-FFF2-40B4-BE49-F238E27FC236}">
                <a16:creationId xmlns:a16="http://schemas.microsoft.com/office/drawing/2014/main" id="{18182CB1-28B8-C90E-18DF-05A7FF28AE6F}"/>
              </a:ext>
            </a:extLst>
          </p:cNvPr>
          <p:cNvPicPr>
            <a:picLocks noChangeAspect="1"/>
          </p:cNvPicPr>
          <p:nvPr/>
        </p:nvPicPr>
        <p:blipFill>
          <a:blip r:embed="rId5"/>
          <a:stretch>
            <a:fillRect/>
          </a:stretch>
        </p:blipFill>
        <p:spPr>
          <a:xfrm>
            <a:off x="6025374" y="1254420"/>
            <a:ext cx="5911516" cy="1909232"/>
          </a:xfrm>
          <a:prstGeom prst="rect">
            <a:avLst/>
          </a:prstGeom>
        </p:spPr>
      </p:pic>
      <p:pic>
        <p:nvPicPr>
          <p:cNvPr id="11" name="Picture 10">
            <a:extLst>
              <a:ext uri="{FF2B5EF4-FFF2-40B4-BE49-F238E27FC236}">
                <a16:creationId xmlns:a16="http://schemas.microsoft.com/office/drawing/2014/main" id="{219E3CB6-0E5D-4ACA-D5B9-4E018A6D9A97}"/>
              </a:ext>
            </a:extLst>
          </p:cNvPr>
          <p:cNvPicPr>
            <a:picLocks noChangeAspect="1"/>
          </p:cNvPicPr>
          <p:nvPr/>
        </p:nvPicPr>
        <p:blipFill>
          <a:blip r:embed="rId6"/>
          <a:stretch>
            <a:fillRect/>
          </a:stretch>
        </p:blipFill>
        <p:spPr>
          <a:xfrm>
            <a:off x="7764379" y="3458630"/>
            <a:ext cx="3918600" cy="1984566"/>
          </a:xfrm>
          <a:prstGeom prst="rect">
            <a:avLst/>
          </a:prstGeom>
        </p:spPr>
      </p:pic>
      <p:grpSp>
        <p:nvGrpSpPr>
          <p:cNvPr id="12" name="Group 11">
            <a:extLst>
              <a:ext uri="{FF2B5EF4-FFF2-40B4-BE49-F238E27FC236}">
                <a16:creationId xmlns:a16="http://schemas.microsoft.com/office/drawing/2014/main" id="{3B6D2858-3589-C9A3-64D1-3E10B8C274A4}"/>
              </a:ext>
            </a:extLst>
          </p:cNvPr>
          <p:cNvGrpSpPr/>
          <p:nvPr/>
        </p:nvGrpSpPr>
        <p:grpSpPr>
          <a:xfrm>
            <a:off x="339330" y="631509"/>
            <a:ext cx="110793" cy="1787032"/>
            <a:chOff x="283934" y="645414"/>
            <a:chExt cx="110793" cy="1787032"/>
          </a:xfrm>
        </p:grpSpPr>
        <p:cxnSp>
          <p:nvCxnSpPr>
            <p:cNvPr id="14" name="Straight Connector 13">
              <a:extLst>
                <a:ext uri="{FF2B5EF4-FFF2-40B4-BE49-F238E27FC236}">
                  <a16:creationId xmlns:a16="http://schemas.microsoft.com/office/drawing/2014/main" id="{1252102E-0676-8F21-DB28-F0D1693F6E21}"/>
                </a:ext>
              </a:extLst>
            </p:cNvPr>
            <p:cNvCxnSpPr>
              <a:cxnSpLocks/>
            </p:cNvCxnSpPr>
            <p:nvPr/>
          </p:nvCxnSpPr>
          <p:spPr>
            <a:xfrm>
              <a:off x="339332" y="750714"/>
              <a:ext cx="1" cy="1681732"/>
            </a:xfrm>
            <a:prstGeom prst="line">
              <a:avLst/>
            </a:prstGeom>
            <a:ln w="19050"/>
          </p:spPr>
          <p:style>
            <a:lnRef idx="2">
              <a:schemeClr val="dk1"/>
            </a:lnRef>
            <a:fillRef idx="0">
              <a:schemeClr val="dk1"/>
            </a:fillRef>
            <a:effectRef idx="1">
              <a:schemeClr val="dk1"/>
            </a:effectRef>
            <a:fontRef idx="minor">
              <a:schemeClr val="tx1"/>
            </a:fontRef>
          </p:style>
        </p:cxnSp>
        <p:sp>
          <p:nvSpPr>
            <p:cNvPr id="15" name="Teardrop 14">
              <a:extLst>
                <a:ext uri="{FF2B5EF4-FFF2-40B4-BE49-F238E27FC236}">
                  <a16:creationId xmlns:a16="http://schemas.microsoft.com/office/drawing/2014/main" id="{C6E03A57-879C-1BDB-6D60-F01C2FFF02AF}"/>
                </a:ext>
              </a:extLst>
            </p:cNvPr>
            <p:cNvSpPr/>
            <p:nvPr/>
          </p:nvSpPr>
          <p:spPr>
            <a:xfrm rot="8100000">
              <a:off x="283934" y="645414"/>
              <a:ext cx="110793" cy="110793"/>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604880678"/>
      </p:ext>
    </p:extLst>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1000"/>
                                  </p:stCondLst>
                                  <p:endCondLst>
                                    <p:cond evt="begin" delay="0">
                                      <p:tn val="5"/>
                                    </p:cond>
                                  </p:endCondLst>
                                  <p:iterate type="lt">
                                    <p:tmPct val="4000"/>
                                  </p:iterate>
                                  <p:childTnLst>
                                    <p:set>
                                      <p:cBhvr>
                                        <p:cTn id="6" dur="1" fill="hold">
                                          <p:stCondLst>
                                            <p:cond delay="0"/>
                                          </p:stCondLst>
                                        </p:cTn>
                                        <p:tgtEl>
                                          <p:spTgt spid="16"/>
                                        </p:tgtEl>
                                        <p:attrNameLst>
                                          <p:attrName>style.visibility</p:attrName>
                                        </p:attrNameLst>
                                      </p:cBhvr>
                                      <p:to>
                                        <p:strVal val="visible"/>
                                      </p:to>
                                    </p:set>
                                    <p:anim calcmode="lin" valueType="num">
                                      <p:cBhvr>
                                        <p:cTn id="7" dur="150" fill="hold"/>
                                        <p:tgtEl>
                                          <p:spTgt spid="16"/>
                                        </p:tgtEl>
                                        <p:attrNameLst>
                                          <p:attrName>ppt_w</p:attrName>
                                        </p:attrNameLst>
                                      </p:cBhvr>
                                      <p:tavLst>
                                        <p:tav tm="0">
                                          <p:val>
                                            <p:fltVal val="0"/>
                                          </p:val>
                                        </p:tav>
                                        <p:tav tm="100000">
                                          <p:val>
                                            <p:strVal val="#ppt_w"/>
                                          </p:val>
                                        </p:tav>
                                      </p:tavLst>
                                    </p:anim>
                                    <p:anim calcmode="lin" valueType="num">
                                      <p:cBhvr>
                                        <p:cTn id="8" dur="150" fill="hold"/>
                                        <p:tgtEl>
                                          <p:spTgt spid="16"/>
                                        </p:tgtEl>
                                        <p:attrNameLst>
                                          <p:attrName>ppt_h</p:attrName>
                                        </p:attrNameLst>
                                      </p:cBhvr>
                                      <p:tavLst>
                                        <p:tav tm="0">
                                          <p:val>
                                            <p:fltVal val="0"/>
                                          </p:val>
                                        </p:tav>
                                        <p:tav tm="100000">
                                          <p:val>
                                            <p:strVal val="#ppt_h"/>
                                          </p:val>
                                        </p:tav>
                                      </p:tavLst>
                                    </p:anim>
                                    <p:animEffect transition="in" filter="fade">
                                      <p:cBhvr>
                                        <p:cTn id="9" dur="150"/>
                                        <p:tgtEl>
                                          <p:spTgt spid="16"/>
                                        </p:tgtEl>
                                      </p:cBhvr>
                                    </p:animEffect>
                                  </p:childTnLst>
                                </p:cTn>
                              </p:par>
                              <p:par>
                                <p:cTn id="10" presetID="22" presetClass="entr" presetSubtype="8" fill="hold" grpId="0" nodeType="withEffect">
                                  <p:stCondLst>
                                    <p:cond delay="75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8972B-DC1B-6783-6D5D-73FAA977B15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62FBC9B-7274-70D6-5A80-14CC315A1D4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63" y="4890"/>
            <a:ext cx="12183837" cy="6858000"/>
          </a:xfrm>
          <a:prstGeom prst="rect">
            <a:avLst/>
          </a:prstGeom>
        </p:spPr>
      </p:pic>
      <p:grpSp>
        <p:nvGrpSpPr>
          <p:cNvPr id="9" name="Group 8">
            <a:extLst>
              <a:ext uri="{FF2B5EF4-FFF2-40B4-BE49-F238E27FC236}">
                <a16:creationId xmlns:a16="http://schemas.microsoft.com/office/drawing/2014/main" id="{DFF3FC41-F291-9744-2F85-A30DED48A604}"/>
              </a:ext>
            </a:extLst>
          </p:cNvPr>
          <p:cNvGrpSpPr/>
          <p:nvPr/>
        </p:nvGrpSpPr>
        <p:grpSpPr>
          <a:xfrm>
            <a:off x="2070830" y="57273"/>
            <a:ext cx="8418643" cy="779739"/>
            <a:chOff x="5327374" y="256468"/>
            <a:chExt cx="14717900" cy="1559658"/>
          </a:xfrm>
        </p:grpSpPr>
        <p:sp>
          <p:nvSpPr>
            <p:cNvPr id="23" name="Rectangle: Rounded Corners 22">
              <a:extLst>
                <a:ext uri="{FF2B5EF4-FFF2-40B4-BE49-F238E27FC236}">
                  <a16:creationId xmlns:a16="http://schemas.microsoft.com/office/drawing/2014/main" id="{FC765236-1337-5CD0-1140-91FFC2D04594}"/>
                </a:ext>
              </a:extLst>
            </p:cNvPr>
            <p:cNvSpPr/>
            <p:nvPr/>
          </p:nvSpPr>
          <p:spPr>
            <a:xfrm>
              <a:off x="8536150" y="256468"/>
              <a:ext cx="8189323" cy="1254421"/>
            </a:xfrm>
            <a:prstGeom prst="roundRect">
              <a:avLst>
                <a:gd name="adj" fmla="val 50000"/>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Заголовок 2">
              <a:extLst>
                <a:ext uri="{FF2B5EF4-FFF2-40B4-BE49-F238E27FC236}">
                  <a16:creationId xmlns:a16="http://schemas.microsoft.com/office/drawing/2014/main" id="{651A1C33-6C7E-DB0D-6EA1-16F66C68CDB7}"/>
                </a:ext>
              </a:extLst>
            </p:cNvPr>
            <p:cNvSpPr txBox="1">
              <a:spLocks/>
            </p:cNvSpPr>
            <p:nvPr/>
          </p:nvSpPr>
          <p:spPr>
            <a:xfrm>
              <a:off x="5327374" y="419797"/>
              <a:ext cx="14717900" cy="1396329"/>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725" algn="l"/>
                </a:tabLst>
                <a:defRPr sz="7200" b="0" i="0" kern="1200" baseline="0">
                  <a:solidFill>
                    <a:schemeClr val="tx2"/>
                  </a:solidFill>
                  <a:latin typeface="Roboto Medium" charset="0"/>
                  <a:ea typeface="Roboto Medium" charset="0"/>
                  <a:cs typeface="Roboto Medium" charset="0"/>
                </a:defRPr>
              </a:lvl1pPr>
            </a:lstStyle>
            <a:p>
              <a:pPr lvl="0">
                <a:defRPr/>
              </a:pPr>
              <a:r>
                <a:rPr lang="en-US" sz="2999" spc="150" dirty="0">
                  <a:solidFill>
                    <a:srgbClr val="002060"/>
                  </a:solidFill>
                  <a:latin typeface="Arial Black" panose="020B0A04020102020204" pitchFamily="34" charset="0"/>
                </a:rPr>
                <a:t>FEATURE SCALING</a:t>
              </a:r>
              <a:endParaRPr kumimoji="0" lang="en-US" sz="2999" b="0" i="0" u="none" strike="noStrike" kern="1200" cap="none" spc="150" normalizeH="0" baseline="0" noProof="0" dirty="0">
                <a:ln>
                  <a:noFill/>
                </a:ln>
                <a:solidFill>
                  <a:srgbClr val="002060"/>
                </a:solidFill>
                <a:effectLst/>
                <a:uLnTx/>
                <a:uFillTx/>
                <a:latin typeface="Arial Black" panose="020B0A04020102020204" pitchFamily="34" charset="0"/>
              </a:endParaRPr>
            </a:p>
          </p:txBody>
        </p:sp>
      </p:grpSp>
      <p:sp>
        <p:nvSpPr>
          <p:cNvPr id="20" name="Rectangle: Rounded Corners 19">
            <a:extLst>
              <a:ext uri="{FF2B5EF4-FFF2-40B4-BE49-F238E27FC236}">
                <a16:creationId xmlns:a16="http://schemas.microsoft.com/office/drawing/2014/main" id="{E8965227-FE6A-10F8-967B-E7BEFC5C881A}"/>
              </a:ext>
            </a:extLst>
          </p:cNvPr>
          <p:cNvSpPr/>
          <p:nvPr/>
        </p:nvSpPr>
        <p:spPr>
          <a:xfrm>
            <a:off x="74289" y="761070"/>
            <a:ext cx="11441018" cy="1998171"/>
          </a:xfrm>
          <a:prstGeom prst="roundRect">
            <a:avLst>
              <a:gd name="adj" fmla="val 4081"/>
            </a:avLst>
          </a:prstGeom>
          <a:solidFill>
            <a:srgbClr val="A9A5F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987CB67-A78B-C0AD-7B4D-1121BA1656B0}"/>
              </a:ext>
            </a:extLst>
          </p:cNvPr>
          <p:cNvSpPr/>
          <p:nvPr/>
        </p:nvSpPr>
        <p:spPr>
          <a:xfrm>
            <a:off x="1963813" y="1272553"/>
            <a:ext cx="8068083" cy="830997"/>
          </a:xfrm>
          <a:prstGeom prst="rect">
            <a:avLst/>
          </a:prstGeom>
        </p:spPr>
        <p:txBody>
          <a:bodyPr wrap="square">
            <a:spAutoFit/>
          </a:bodyPr>
          <a:lstStyle/>
          <a:p>
            <a:pPr lvl="0" algn="just">
              <a:defRPr/>
            </a:pPr>
            <a:endParaRPr lang="en-US" sz="2400" dirty="0">
              <a:solidFill>
                <a:prstClr val="black"/>
              </a:solidFill>
            </a:endParaRPr>
          </a:p>
          <a:p>
            <a:pPr lvl="0" algn="just">
              <a:defRPr/>
            </a:pPr>
            <a:endParaRPr lang="en-US" sz="2400" dirty="0">
              <a:solidFill>
                <a:prstClr val="black"/>
              </a:solidFill>
            </a:endParaRPr>
          </a:p>
        </p:txBody>
      </p:sp>
      <p:sp>
        <p:nvSpPr>
          <p:cNvPr id="17" name="Rectangle 16">
            <a:extLst>
              <a:ext uri="{FF2B5EF4-FFF2-40B4-BE49-F238E27FC236}">
                <a16:creationId xmlns:a16="http://schemas.microsoft.com/office/drawing/2014/main" id="{5B03830B-3207-4DF5-A035-7FC28A221590}"/>
              </a:ext>
            </a:extLst>
          </p:cNvPr>
          <p:cNvSpPr/>
          <p:nvPr/>
        </p:nvSpPr>
        <p:spPr>
          <a:xfrm>
            <a:off x="394727" y="837012"/>
            <a:ext cx="10800142" cy="1879715"/>
          </a:xfrm>
          <a:prstGeom prst="rect">
            <a:avLst/>
          </a:prstGeom>
          <a:gradFill flip="none" rotWithShape="1">
            <a:gsLst>
              <a:gs pos="94000">
                <a:srgbClr val="CDCDCD"/>
              </a:gs>
              <a:gs pos="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6A1A5623-12DB-F521-D7C6-94EC9270F42D}"/>
              </a:ext>
            </a:extLst>
          </p:cNvPr>
          <p:cNvSpPr txBox="1"/>
          <p:nvPr/>
        </p:nvSpPr>
        <p:spPr>
          <a:xfrm>
            <a:off x="402447" y="804074"/>
            <a:ext cx="11074461" cy="2469266"/>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categorical features Clarity, Cut, Polish, Symmetry, and Fluorescence were converted to numerical values using label encoding to make them suitable for machine learning models.</a:t>
            </a:r>
          </a:p>
          <a:p>
            <a:pPr marL="28575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Colour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column was one-hot encoded to ensure each unique category is represented as a separate binary feature, improving compatibility with models sensitive to categorical hierarchies.</a:t>
            </a:r>
          </a:p>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200000"/>
              </a:lnSpc>
            </a:pPr>
            <a:endParaRPr lang="en-US" dirty="0"/>
          </a:p>
        </p:txBody>
      </p:sp>
      <p:pic>
        <p:nvPicPr>
          <p:cNvPr id="8" name="Picture 7">
            <a:extLst>
              <a:ext uri="{FF2B5EF4-FFF2-40B4-BE49-F238E27FC236}">
                <a16:creationId xmlns:a16="http://schemas.microsoft.com/office/drawing/2014/main" id="{59783EFE-9CE1-68D5-0343-D54CB9EEEFF5}"/>
              </a:ext>
            </a:extLst>
          </p:cNvPr>
          <p:cNvPicPr>
            <a:picLocks noChangeAspect="1"/>
          </p:cNvPicPr>
          <p:nvPr/>
        </p:nvPicPr>
        <p:blipFill>
          <a:blip r:embed="rId5"/>
          <a:stretch>
            <a:fillRect/>
          </a:stretch>
        </p:blipFill>
        <p:spPr>
          <a:xfrm>
            <a:off x="276216" y="3393269"/>
            <a:ext cx="4553585" cy="1971950"/>
          </a:xfrm>
          <a:prstGeom prst="rect">
            <a:avLst/>
          </a:prstGeom>
        </p:spPr>
      </p:pic>
      <p:pic>
        <p:nvPicPr>
          <p:cNvPr id="11" name="Picture 10">
            <a:extLst>
              <a:ext uri="{FF2B5EF4-FFF2-40B4-BE49-F238E27FC236}">
                <a16:creationId xmlns:a16="http://schemas.microsoft.com/office/drawing/2014/main" id="{C1C54BEE-DE6D-DEE5-DEFC-471ED874CBCD}"/>
              </a:ext>
            </a:extLst>
          </p:cNvPr>
          <p:cNvPicPr>
            <a:picLocks noChangeAspect="1"/>
          </p:cNvPicPr>
          <p:nvPr/>
        </p:nvPicPr>
        <p:blipFill>
          <a:blip r:embed="rId6"/>
          <a:stretch>
            <a:fillRect/>
          </a:stretch>
        </p:blipFill>
        <p:spPr>
          <a:xfrm>
            <a:off x="5646029" y="3433124"/>
            <a:ext cx="4172532" cy="1895740"/>
          </a:xfrm>
          <a:prstGeom prst="rect">
            <a:avLst/>
          </a:prstGeom>
        </p:spPr>
      </p:pic>
      <p:sp>
        <p:nvSpPr>
          <p:cNvPr id="12" name="TextBox 11">
            <a:extLst>
              <a:ext uri="{FF2B5EF4-FFF2-40B4-BE49-F238E27FC236}">
                <a16:creationId xmlns:a16="http://schemas.microsoft.com/office/drawing/2014/main" id="{1054B145-326D-457C-5D32-2C48CC4FB076}"/>
              </a:ext>
            </a:extLst>
          </p:cNvPr>
          <p:cNvSpPr txBox="1"/>
          <p:nvPr/>
        </p:nvSpPr>
        <p:spPr>
          <a:xfrm>
            <a:off x="276216" y="3023937"/>
            <a:ext cx="1394269" cy="369332"/>
          </a:xfrm>
          <a:prstGeom prst="rect">
            <a:avLst/>
          </a:prstGeom>
          <a:noFill/>
        </p:spPr>
        <p:txBody>
          <a:bodyPr wrap="square" rtlCol="0">
            <a:spAutoFit/>
          </a:bodyPr>
          <a:lstStyle/>
          <a:p>
            <a:r>
              <a:rPr lang="en-US" dirty="0"/>
              <a:t>Before:</a:t>
            </a:r>
          </a:p>
        </p:txBody>
      </p:sp>
      <p:sp>
        <p:nvSpPr>
          <p:cNvPr id="15" name="TextBox 14">
            <a:extLst>
              <a:ext uri="{FF2B5EF4-FFF2-40B4-BE49-F238E27FC236}">
                <a16:creationId xmlns:a16="http://schemas.microsoft.com/office/drawing/2014/main" id="{C8198EFB-7AA0-7F82-E8E3-218561CA9EA1}"/>
              </a:ext>
            </a:extLst>
          </p:cNvPr>
          <p:cNvSpPr txBox="1"/>
          <p:nvPr/>
        </p:nvSpPr>
        <p:spPr>
          <a:xfrm>
            <a:off x="5485608" y="3023937"/>
            <a:ext cx="1011445" cy="369332"/>
          </a:xfrm>
          <a:prstGeom prst="rect">
            <a:avLst/>
          </a:prstGeom>
          <a:noFill/>
        </p:spPr>
        <p:txBody>
          <a:bodyPr wrap="square" rtlCol="0">
            <a:spAutoFit/>
          </a:bodyPr>
          <a:lstStyle/>
          <a:p>
            <a:r>
              <a:rPr lang="en-US" dirty="0"/>
              <a:t>After:</a:t>
            </a:r>
          </a:p>
        </p:txBody>
      </p:sp>
      <p:pic>
        <p:nvPicPr>
          <p:cNvPr id="21" name="Picture 20">
            <a:extLst>
              <a:ext uri="{FF2B5EF4-FFF2-40B4-BE49-F238E27FC236}">
                <a16:creationId xmlns:a16="http://schemas.microsoft.com/office/drawing/2014/main" id="{D8B02F45-A6D5-6D44-1105-1076FA25D73D}"/>
              </a:ext>
            </a:extLst>
          </p:cNvPr>
          <p:cNvPicPr>
            <a:picLocks noChangeAspect="1"/>
          </p:cNvPicPr>
          <p:nvPr/>
        </p:nvPicPr>
        <p:blipFill>
          <a:blip r:embed="rId7"/>
          <a:stretch>
            <a:fillRect/>
          </a:stretch>
        </p:blipFill>
        <p:spPr>
          <a:xfrm>
            <a:off x="2880919" y="5737763"/>
            <a:ext cx="9221487" cy="838317"/>
          </a:xfrm>
          <a:prstGeom prst="rect">
            <a:avLst/>
          </a:prstGeom>
        </p:spPr>
      </p:pic>
      <p:grpSp>
        <p:nvGrpSpPr>
          <p:cNvPr id="22" name="Group 21">
            <a:extLst>
              <a:ext uri="{FF2B5EF4-FFF2-40B4-BE49-F238E27FC236}">
                <a16:creationId xmlns:a16="http://schemas.microsoft.com/office/drawing/2014/main" id="{CE0BC7A4-9969-5039-8D75-E66682FF4811}"/>
              </a:ext>
            </a:extLst>
          </p:cNvPr>
          <p:cNvGrpSpPr/>
          <p:nvPr/>
        </p:nvGrpSpPr>
        <p:grpSpPr>
          <a:xfrm>
            <a:off x="339330" y="631509"/>
            <a:ext cx="110793" cy="1787032"/>
            <a:chOff x="283934" y="645414"/>
            <a:chExt cx="110793" cy="1787032"/>
          </a:xfrm>
        </p:grpSpPr>
        <p:cxnSp>
          <p:nvCxnSpPr>
            <p:cNvPr id="25" name="Straight Connector 24">
              <a:extLst>
                <a:ext uri="{FF2B5EF4-FFF2-40B4-BE49-F238E27FC236}">
                  <a16:creationId xmlns:a16="http://schemas.microsoft.com/office/drawing/2014/main" id="{75A1189E-B99D-A75F-88E9-75EEEA566990}"/>
                </a:ext>
              </a:extLst>
            </p:cNvPr>
            <p:cNvCxnSpPr>
              <a:cxnSpLocks/>
            </p:cNvCxnSpPr>
            <p:nvPr/>
          </p:nvCxnSpPr>
          <p:spPr>
            <a:xfrm>
              <a:off x="339332" y="750714"/>
              <a:ext cx="1" cy="1681732"/>
            </a:xfrm>
            <a:prstGeom prst="line">
              <a:avLst/>
            </a:prstGeom>
            <a:ln w="19050"/>
          </p:spPr>
          <p:style>
            <a:lnRef idx="2">
              <a:schemeClr val="dk1"/>
            </a:lnRef>
            <a:fillRef idx="0">
              <a:schemeClr val="dk1"/>
            </a:fillRef>
            <a:effectRef idx="1">
              <a:schemeClr val="dk1"/>
            </a:effectRef>
            <a:fontRef idx="minor">
              <a:schemeClr val="tx1"/>
            </a:fontRef>
          </p:style>
        </p:cxnSp>
        <p:sp>
          <p:nvSpPr>
            <p:cNvPr id="26" name="Teardrop 25">
              <a:extLst>
                <a:ext uri="{FF2B5EF4-FFF2-40B4-BE49-F238E27FC236}">
                  <a16:creationId xmlns:a16="http://schemas.microsoft.com/office/drawing/2014/main" id="{D7314B7B-31D0-B3DA-2E19-4F89B9599474}"/>
                </a:ext>
              </a:extLst>
            </p:cNvPr>
            <p:cNvSpPr/>
            <p:nvPr/>
          </p:nvSpPr>
          <p:spPr>
            <a:xfrm rot="8100000">
              <a:off x="283934" y="645414"/>
              <a:ext cx="110793" cy="110793"/>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473625880"/>
      </p:ext>
    </p:extLst>
  </p:cSld>
  <p:clrMapOvr>
    <a:masterClrMapping/>
  </p:clrMapOvr>
  <mc:AlternateContent xmlns:mc="http://schemas.openxmlformats.org/markup-compatibility/2006">
    <mc:Choice xmlns:p14="http://schemas.microsoft.com/office/powerpoint/2010/main" Requires="p14">
      <p:transition spd="slow" p14:dur="1400">
        <p14:door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1000"/>
                                  </p:stCondLst>
                                  <p:endCondLst>
                                    <p:cond evt="begin" delay="0">
                                      <p:tn val="5"/>
                                    </p:cond>
                                  </p:endCondLst>
                                  <p:iterate type="lt">
                                    <p:tmPct val="4000"/>
                                  </p:iterate>
                                  <p:childTnLst>
                                    <p:set>
                                      <p:cBhvr>
                                        <p:cTn id="6" dur="1" fill="hold">
                                          <p:stCondLst>
                                            <p:cond delay="0"/>
                                          </p:stCondLst>
                                        </p:cTn>
                                        <p:tgtEl>
                                          <p:spTgt spid="16"/>
                                        </p:tgtEl>
                                        <p:attrNameLst>
                                          <p:attrName>style.visibility</p:attrName>
                                        </p:attrNameLst>
                                      </p:cBhvr>
                                      <p:to>
                                        <p:strVal val="visible"/>
                                      </p:to>
                                    </p:set>
                                    <p:anim calcmode="lin" valueType="num">
                                      <p:cBhvr>
                                        <p:cTn id="7" dur="150" fill="hold"/>
                                        <p:tgtEl>
                                          <p:spTgt spid="16"/>
                                        </p:tgtEl>
                                        <p:attrNameLst>
                                          <p:attrName>ppt_w</p:attrName>
                                        </p:attrNameLst>
                                      </p:cBhvr>
                                      <p:tavLst>
                                        <p:tav tm="0">
                                          <p:val>
                                            <p:fltVal val="0"/>
                                          </p:val>
                                        </p:tav>
                                        <p:tav tm="100000">
                                          <p:val>
                                            <p:strVal val="#ppt_w"/>
                                          </p:val>
                                        </p:tav>
                                      </p:tavLst>
                                    </p:anim>
                                    <p:anim calcmode="lin" valueType="num">
                                      <p:cBhvr>
                                        <p:cTn id="8" dur="150" fill="hold"/>
                                        <p:tgtEl>
                                          <p:spTgt spid="16"/>
                                        </p:tgtEl>
                                        <p:attrNameLst>
                                          <p:attrName>ppt_h</p:attrName>
                                        </p:attrNameLst>
                                      </p:cBhvr>
                                      <p:tavLst>
                                        <p:tav tm="0">
                                          <p:val>
                                            <p:fltVal val="0"/>
                                          </p:val>
                                        </p:tav>
                                        <p:tav tm="100000">
                                          <p:val>
                                            <p:strVal val="#ppt_h"/>
                                          </p:val>
                                        </p:tav>
                                      </p:tavLst>
                                    </p:anim>
                                    <p:animEffect transition="in" filter="fade">
                                      <p:cBhvr>
                                        <p:cTn id="9" dur="150"/>
                                        <p:tgtEl>
                                          <p:spTgt spid="16"/>
                                        </p:tgtEl>
                                      </p:cBhvr>
                                    </p:animEffect>
                                  </p:childTnLst>
                                </p:cTn>
                              </p:par>
                              <p:par>
                                <p:cTn id="10" presetID="22" presetClass="entr" presetSubtype="8" fill="hold" grpId="0" nodeType="withEffect">
                                  <p:stCondLst>
                                    <p:cond delay="75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C63F7-06AD-7389-6F49-D287DC63EF4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90A690A-51E4-B135-2795-848CF343775D}"/>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63" y="4890"/>
            <a:ext cx="12183837" cy="6858000"/>
          </a:xfrm>
          <a:prstGeom prst="rect">
            <a:avLst/>
          </a:prstGeom>
        </p:spPr>
      </p:pic>
      <p:grpSp>
        <p:nvGrpSpPr>
          <p:cNvPr id="9" name="Group 8">
            <a:extLst>
              <a:ext uri="{FF2B5EF4-FFF2-40B4-BE49-F238E27FC236}">
                <a16:creationId xmlns:a16="http://schemas.microsoft.com/office/drawing/2014/main" id="{40DFDD86-10B7-9547-3172-B62AE5AE7776}"/>
              </a:ext>
            </a:extLst>
          </p:cNvPr>
          <p:cNvGrpSpPr/>
          <p:nvPr/>
        </p:nvGrpSpPr>
        <p:grpSpPr>
          <a:xfrm>
            <a:off x="2070830" y="57273"/>
            <a:ext cx="8418643" cy="779739"/>
            <a:chOff x="5327374" y="256468"/>
            <a:chExt cx="14717900" cy="1559658"/>
          </a:xfrm>
        </p:grpSpPr>
        <p:sp>
          <p:nvSpPr>
            <p:cNvPr id="23" name="Rectangle: Rounded Corners 22">
              <a:extLst>
                <a:ext uri="{FF2B5EF4-FFF2-40B4-BE49-F238E27FC236}">
                  <a16:creationId xmlns:a16="http://schemas.microsoft.com/office/drawing/2014/main" id="{54AAC820-EB94-B8E4-6693-62AD42C1DE95}"/>
                </a:ext>
              </a:extLst>
            </p:cNvPr>
            <p:cNvSpPr/>
            <p:nvPr/>
          </p:nvSpPr>
          <p:spPr>
            <a:xfrm>
              <a:off x="8536150" y="256468"/>
              <a:ext cx="8189323" cy="1254421"/>
            </a:xfrm>
            <a:prstGeom prst="roundRect">
              <a:avLst>
                <a:gd name="adj" fmla="val 50000"/>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Заголовок 2">
              <a:extLst>
                <a:ext uri="{FF2B5EF4-FFF2-40B4-BE49-F238E27FC236}">
                  <a16:creationId xmlns:a16="http://schemas.microsoft.com/office/drawing/2014/main" id="{C9C97184-A6DF-BCFC-573E-F2468C696FCD}"/>
                </a:ext>
              </a:extLst>
            </p:cNvPr>
            <p:cNvSpPr txBox="1">
              <a:spLocks/>
            </p:cNvSpPr>
            <p:nvPr/>
          </p:nvSpPr>
          <p:spPr>
            <a:xfrm>
              <a:off x="5327374" y="419797"/>
              <a:ext cx="14717900" cy="1396329"/>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725" algn="l"/>
                </a:tabLst>
                <a:defRPr sz="7200" b="0" i="0" kern="1200" baseline="0">
                  <a:solidFill>
                    <a:schemeClr val="tx2"/>
                  </a:solidFill>
                  <a:latin typeface="Roboto Medium" charset="0"/>
                  <a:ea typeface="Roboto Medium" charset="0"/>
                  <a:cs typeface="Roboto Medium" charset="0"/>
                </a:defRPr>
              </a:lvl1pPr>
            </a:lstStyle>
            <a:p>
              <a:pPr lvl="0">
                <a:defRPr/>
              </a:pPr>
              <a:r>
                <a:rPr lang="en-US" sz="2999" spc="150" dirty="0">
                  <a:solidFill>
                    <a:srgbClr val="002060"/>
                  </a:solidFill>
                  <a:latin typeface="Arial Black" panose="020B0A04020102020204" pitchFamily="34" charset="0"/>
                </a:rPr>
                <a:t>STANDARDIZATION</a:t>
              </a:r>
              <a:endParaRPr kumimoji="0" lang="en-US" sz="2999" b="0" i="0" u="none" strike="noStrike" kern="1200" cap="none" spc="150" normalizeH="0" baseline="0" noProof="0" dirty="0">
                <a:ln>
                  <a:noFill/>
                </a:ln>
                <a:solidFill>
                  <a:srgbClr val="002060"/>
                </a:solidFill>
                <a:effectLst/>
                <a:uLnTx/>
                <a:uFillTx/>
                <a:latin typeface="Arial Black" panose="020B0A04020102020204" pitchFamily="34" charset="0"/>
              </a:endParaRPr>
            </a:p>
          </p:txBody>
        </p:sp>
      </p:grpSp>
      <p:sp>
        <p:nvSpPr>
          <p:cNvPr id="20" name="Rectangle: Rounded Corners 19">
            <a:extLst>
              <a:ext uri="{FF2B5EF4-FFF2-40B4-BE49-F238E27FC236}">
                <a16:creationId xmlns:a16="http://schemas.microsoft.com/office/drawing/2014/main" id="{AFEDBA85-5800-38DE-FCFD-6FC713C7D5E4}"/>
              </a:ext>
            </a:extLst>
          </p:cNvPr>
          <p:cNvSpPr/>
          <p:nvPr/>
        </p:nvSpPr>
        <p:spPr>
          <a:xfrm>
            <a:off x="74289" y="761071"/>
            <a:ext cx="11441018" cy="1853968"/>
          </a:xfrm>
          <a:prstGeom prst="roundRect">
            <a:avLst>
              <a:gd name="adj" fmla="val 4081"/>
            </a:avLst>
          </a:prstGeom>
          <a:solidFill>
            <a:srgbClr val="A9A5F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239F1C6-A1B7-E898-00E4-E7EA6FD320B4}"/>
              </a:ext>
            </a:extLst>
          </p:cNvPr>
          <p:cNvSpPr/>
          <p:nvPr/>
        </p:nvSpPr>
        <p:spPr>
          <a:xfrm>
            <a:off x="1963813" y="1272553"/>
            <a:ext cx="8068083" cy="830997"/>
          </a:xfrm>
          <a:prstGeom prst="rect">
            <a:avLst/>
          </a:prstGeom>
        </p:spPr>
        <p:txBody>
          <a:bodyPr wrap="square">
            <a:spAutoFit/>
          </a:bodyPr>
          <a:lstStyle/>
          <a:p>
            <a:pPr lvl="0" algn="just">
              <a:defRPr/>
            </a:pPr>
            <a:endParaRPr lang="en-US" sz="2400" dirty="0">
              <a:solidFill>
                <a:prstClr val="black"/>
              </a:solidFill>
            </a:endParaRPr>
          </a:p>
          <a:p>
            <a:pPr lvl="0" algn="just">
              <a:defRPr/>
            </a:pPr>
            <a:endParaRPr lang="en-US" sz="2400" dirty="0">
              <a:solidFill>
                <a:prstClr val="black"/>
              </a:solidFill>
            </a:endParaRPr>
          </a:p>
        </p:txBody>
      </p:sp>
      <p:sp>
        <p:nvSpPr>
          <p:cNvPr id="17" name="Rectangle 16">
            <a:extLst>
              <a:ext uri="{FF2B5EF4-FFF2-40B4-BE49-F238E27FC236}">
                <a16:creationId xmlns:a16="http://schemas.microsoft.com/office/drawing/2014/main" id="{EF434DA1-FF90-8BC6-248E-393687C34780}"/>
              </a:ext>
            </a:extLst>
          </p:cNvPr>
          <p:cNvSpPr/>
          <p:nvPr/>
        </p:nvSpPr>
        <p:spPr>
          <a:xfrm>
            <a:off x="394727" y="837012"/>
            <a:ext cx="10800142" cy="1681733"/>
          </a:xfrm>
          <a:prstGeom prst="rect">
            <a:avLst/>
          </a:prstGeom>
          <a:gradFill flip="none" rotWithShape="1">
            <a:gsLst>
              <a:gs pos="94000">
                <a:srgbClr val="CDCDCD"/>
              </a:gs>
              <a:gs pos="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8408D02B-B18A-850B-F215-0E6193813A28}"/>
              </a:ext>
            </a:extLst>
          </p:cNvPr>
          <p:cNvSpPr txBox="1"/>
          <p:nvPr/>
        </p:nvSpPr>
        <p:spPr>
          <a:xfrm>
            <a:off x="402447" y="804074"/>
            <a:ext cx="11074461" cy="2571858"/>
          </a:xfrm>
          <a:prstGeom prst="rect">
            <a:avLst/>
          </a:prstGeom>
          <a:noFill/>
        </p:spPr>
        <p:txBody>
          <a:bodyPr wrap="square" rtlCol="0">
            <a:spAutoFit/>
          </a:bodyPr>
          <a:lstStyle/>
          <a:p>
            <a:pPr marL="28575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numerical features (Weight, Length, Width, and Depth) have been standardized using scaling to ensure all values are on the same scale.</a:t>
            </a:r>
          </a:p>
          <a:p>
            <a:pPr marL="28575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This is essential for improving model performance and avoiding bias due to feature magnitude differences.</a:t>
            </a:r>
          </a:p>
          <a:p>
            <a:pPr>
              <a:lnSpc>
                <a:spcPct val="115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200000"/>
              </a:lnSpc>
            </a:pPr>
            <a:endParaRPr lang="en-US" dirty="0"/>
          </a:p>
        </p:txBody>
      </p:sp>
      <p:sp>
        <p:nvSpPr>
          <p:cNvPr id="12" name="TextBox 11">
            <a:extLst>
              <a:ext uri="{FF2B5EF4-FFF2-40B4-BE49-F238E27FC236}">
                <a16:creationId xmlns:a16="http://schemas.microsoft.com/office/drawing/2014/main" id="{7282B155-C37C-3BBB-60FF-654D7FC9E78F}"/>
              </a:ext>
            </a:extLst>
          </p:cNvPr>
          <p:cNvSpPr txBox="1"/>
          <p:nvPr/>
        </p:nvSpPr>
        <p:spPr>
          <a:xfrm>
            <a:off x="276216" y="3023937"/>
            <a:ext cx="1394269" cy="369332"/>
          </a:xfrm>
          <a:prstGeom prst="rect">
            <a:avLst/>
          </a:prstGeom>
          <a:noFill/>
        </p:spPr>
        <p:txBody>
          <a:bodyPr wrap="square" rtlCol="0">
            <a:spAutoFit/>
          </a:bodyPr>
          <a:lstStyle/>
          <a:p>
            <a:r>
              <a:rPr lang="en-US" dirty="0"/>
              <a:t>Before:</a:t>
            </a:r>
          </a:p>
        </p:txBody>
      </p:sp>
      <p:sp>
        <p:nvSpPr>
          <p:cNvPr id="15" name="TextBox 14">
            <a:extLst>
              <a:ext uri="{FF2B5EF4-FFF2-40B4-BE49-F238E27FC236}">
                <a16:creationId xmlns:a16="http://schemas.microsoft.com/office/drawing/2014/main" id="{1BB82B90-E7CD-E60C-41A2-4178F4F53BD5}"/>
              </a:ext>
            </a:extLst>
          </p:cNvPr>
          <p:cNvSpPr txBox="1"/>
          <p:nvPr/>
        </p:nvSpPr>
        <p:spPr>
          <a:xfrm>
            <a:off x="5485608" y="3023937"/>
            <a:ext cx="1011445" cy="369332"/>
          </a:xfrm>
          <a:prstGeom prst="rect">
            <a:avLst/>
          </a:prstGeom>
          <a:noFill/>
        </p:spPr>
        <p:txBody>
          <a:bodyPr wrap="square" rtlCol="0">
            <a:spAutoFit/>
          </a:bodyPr>
          <a:lstStyle/>
          <a:p>
            <a:r>
              <a:rPr lang="en-US" dirty="0"/>
              <a:t>After:</a:t>
            </a:r>
          </a:p>
        </p:txBody>
      </p:sp>
      <p:pic>
        <p:nvPicPr>
          <p:cNvPr id="2" name="Picture 1">
            <a:extLst>
              <a:ext uri="{FF2B5EF4-FFF2-40B4-BE49-F238E27FC236}">
                <a16:creationId xmlns:a16="http://schemas.microsoft.com/office/drawing/2014/main" id="{A151F420-9A77-B30A-1948-5CD467A4CE16}"/>
              </a:ext>
            </a:extLst>
          </p:cNvPr>
          <p:cNvPicPr>
            <a:picLocks noChangeAspect="1"/>
          </p:cNvPicPr>
          <p:nvPr/>
        </p:nvPicPr>
        <p:blipFill>
          <a:blip r:embed="rId5"/>
          <a:stretch>
            <a:fillRect/>
          </a:stretch>
        </p:blipFill>
        <p:spPr>
          <a:xfrm>
            <a:off x="951486" y="3408870"/>
            <a:ext cx="2617882" cy="2929801"/>
          </a:xfrm>
          <a:prstGeom prst="rect">
            <a:avLst/>
          </a:prstGeom>
        </p:spPr>
      </p:pic>
      <p:pic>
        <p:nvPicPr>
          <p:cNvPr id="6" name="Picture 5">
            <a:extLst>
              <a:ext uri="{FF2B5EF4-FFF2-40B4-BE49-F238E27FC236}">
                <a16:creationId xmlns:a16="http://schemas.microsoft.com/office/drawing/2014/main" id="{93901D42-DC2D-79EB-C9FB-2173445BAF19}"/>
              </a:ext>
            </a:extLst>
          </p:cNvPr>
          <p:cNvPicPr>
            <a:picLocks noChangeAspect="1"/>
          </p:cNvPicPr>
          <p:nvPr/>
        </p:nvPicPr>
        <p:blipFill>
          <a:blip r:embed="rId6"/>
          <a:stretch>
            <a:fillRect/>
          </a:stretch>
        </p:blipFill>
        <p:spPr>
          <a:xfrm>
            <a:off x="7028047" y="3482070"/>
            <a:ext cx="3440133" cy="2571856"/>
          </a:xfrm>
          <a:prstGeom prst="rect">
            <a:avLst/>
          </a:prstGeom>
        </p:spPr>
      </p:pic>
      <p:grpSp>
        <p:nvGrpSpPr>
          <p:cNvPr id="10" name="Group 9">
            <a:extLst>
              <a:ext uri="{FF2B5EF4-FFF2-40B4-BE49-F238E27FC236}">
                <a16:creationId xmlns:a16="http://schemas.microsoft.com/office/drawing/2014/main" id="{BE11AC3A-C692-DC0C-8971-1EC444606CAE}"/>
              </a:ext>
            </a:extLst>
          </p:cNvPr>
          <p:cNvGrpSpPr/>
          <p:nvPr/>
        </p:nvGrpSpPr>
        <p:grpSpPr>
          <a:xfrm>
            <a:off x="339330" y="631509"/>
            <a:ext cx="110793" cy="1787032"/>
            <a:chOff x="283934" y="645414"/>
            <a:chExt cx="110793" cy="1787032"/>
          </a:xfrm>
        </p:grpSpPr>
        <p:cxnSp>
          <p:nvCxnSpPr>
            <p:cNvPr id="14" name="Straight Connector 13">
              <a:extLst>
                <a:ext uri="{FF2B5EF4-FFF2-40B4-BE49-F238E27FC236}">
                  <a16:creationId xmlns:a16="http://schemas.microsoft.com/office/drawing/2014/main" id="{86C86F3C-66B3-D3C0-2485-3DF4EF483CBE}"/>
                </a:ext>
              </a:extLst>
            </p:cNvPr>
            <p:cNvCxnSpPr>
              <a:cxnSpLocks/>
            </p:cNvCxnSpPr>
            <p:nvPr/>
          </p:nvCxnSpPr>
          <p:spPr>
            <a:xfrm>
              <a:off x="339332" y="750714"/>
              <a:ext cx="1" cy="1681732"/>
            </a:xfrm>
            <a:prstGeom prst="line">
              <a:avLst/>
            </a:prstGeom>
            <a:ln w="19050"/>
          </p:spPr>
          <p:style>
            <a:lnRef idx="2">
              <a:schemeClr val="dk1"/>
            </a:lnRef>
            <a:fillRef idx="0">
              <a:schemeClr val="dk1"/>
            </a:fillRef>
            <a:effectRef idx="1">
              <a:schemeClr val="dk1"/>
            </a:effectRef>
            <a:fontRef idx="minor">
              <a:schemeClr val="tx1"/>
            </a:fontRef>
          </p:style>
        </p:cxnSp>
        <p:sp>
          <p:nvSpPr>
            <p:cNvPr id="19" name="Teardrop 18">
              <a:extLst>
                <a:ext uri="{FF2B5EF4-FFF2-40B4-BE49-F238E27FC236}">
                  <a16:creationId xmlns:a16="http://schemas.microsoft.com/office/drawing/2014/main" id="{689AB393-B80E-DAC1-0D2F-E65A25A928AB}"/>
                </a:ext>
              </a:extLst>
            </p:cNvPr>
            <p:cNvSpPr/>
            <p:nvPr/>
          </p:nvSpPr>
          <p:spPr>
            <a:xfrm rot="8100000">
              <a:off x="283934" y="645414"/>
              <a:ext cx="110793" cy="110793"/>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807919992"/>
      </p:ext>
    </p:extLst>
  </p:cSld>
  <p:clrMapOvr>
    <a:masterClrMapping/>
  </p:clrMapOvr>
  <mc:AlternateContent xmlns:mc="http://schemas.openxmlformats.org/markup-compatibility/2006">
    <mc:Choice xmlns:p14="http://schemas.microsoft.com/office/powerpoint/2010/main" Requires="p14">
      <p:transition spd="slow" p14:dur="1400">
        <p14:door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1000"/>
                                  </p:stCondLst>
                                  <p:endCondLst>
                                    <p:cond evt="begin" delay="0">
                                      <p:tn val="5"/>
                                    </p:cond>
                                  </p:endCondLst>
                                  <p:iterate type="lt">
                                    <p:tmPct val="4000"/>
                                  </p:iterate>
                                  <p:childTnLst>
                                    <p:set>
                                      <p:cBhvr>
                                        <p:cTn id="6" dur="1" fill="hold">
                                          <p:stCondLst>
                                            <p:cond delay="0"/>
                                          </p:stCondLst>
                                        </p:cTn>
                                        <p:tgtEl>
                                          <p:spTgt spid="16"/>
                                        </p:tgtEl>
                                        <p:attrNameLst>
                                          <p:attrName>style.visibility</p:attrName>
                                        </p:attrNameLst>
                                      </p:cBhvr>
                                      <p:to>
                                        <p:strVal val="visible"/>
                                      </p:to>
                                    </p:set>
                                    <p:anim calcmode="lin" valueType="num">
                                      <p:cBhvr>
                                        <p:cTn id="7" dur="150" fill="hold"/>
                                        <p:tgtEl>
                                          <p:spTgt spid="16"/>
                                        </p:tgtEl>
                                        <p:attrNameLst>
                                          <p:attrName>ppt_w</p:attrName>
                                        </p:attrNameLst>
                                      </p:cBhvr>
                                      <p:tavLst>
                                        <p:tav tm="0">
                                          <p:val>
                                            <p:fltVal val="0"/>
                                          </p:val>
                                        </p:tav>
                                        <p:tav tm="100000">
                                          <p:val>
                                            <p:strVal val="#ppt_w"/>
                                          </p:val>
                                        </p:tav>
                                      </p:tavLst>
                                    </p:anim>
                                    <p:anim calcmode="lin" valueType="num">
                                      <p:cBhvr>
                                        <p:cTn id="8" dur="150" fill="hold"/>
                                        <p:tgtEl>
                                          <p:spTgt spid="16"/>
                                        </p:tgtEl>
                                        <p:attrNameLst>
                                          <p:attrName>ppt_h</p:attrName>
                                        </p:attrNameLst>
                                      </p:cBhvr>
                                      <p:tavLst>
                                        <p:tav tm="0">
                                          <p:val>
                                            <p:fltVal val="0"/>
                                          </p:val>
                                        </p:tav>
                                        <p:tav tm="100000">
                                          <p:val>
                                            <p:strVal val="#ppt_h"/>
                                          </p:val>
                                        </p:tav>
                                      </p:tavLst>
                                    </p:anim>
                                    <p:animEffect transition="in" filter="fade">
                                      <p:cBhvr>
                                        <p:cTn id="9" dur="150"/>
                                        <p:tgtEl>
                                          <p:spTgt spid="16"/>
                                        </p:tgtEl>
                                      </p:cBhvr>
                                    </p:animEffect>
                                  </p:childTnLst>
                                </p:cTn>
                              </p:par>
                              <p:par>
                                <p:cTn id="10" presetID="22" presetClass="entr" presetSubtype="8" fill="hold" grpId="0" nodeType="withEffect">
                                  <p:stCondLst>
                                    <p:cond delay="75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07D116-8F12-4D9C-B083-B824CBDEC44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55" y="0"/>
            <a:ext cx="12183837" cy="6858000"/>
          </a:xfrm>
          <a:prstGeom prst="rect">
            <a:avLst/>
          </a:prstGeom>
        </p:spPr>
      </p:pic>
      <p:grpSp>
        <p:nvGrpSpPr>
          <p:cNvPr id="9" name="Group 8">
            <a:extLst>
              <a:ext uri="{FF2B5EF4-FFF2-40B4-BE49-F238E27FC236}">
                <a16:creationId xmlns:a16="http://schemas.microsoft.com/office/drawing/2014/main" id="{1F7E6DFF-43DA-4FBF-8C61-D7FF6629B3FF}"/>
              </a:ext>
            </a:extLst>
          </p:cNvPr>
          <p:cNvGrpSpPr/>
          <p:nvPr/>
        </p:nvGrpSpPr>
        <p:grpSpPr>
          <a:xfrm>
            <a:off x="2070831" y="104937"/>
            <a:ext cx="8418643" cy="770083"/>
            <a:chOff x="5327374" y="275782"/>
            <a:chExt cx="14717900" cy="1540344"/>
          </a:xfrm>
        </p:grpSpPr>
        <p:sp>
          <p:nvSpPr>
            <p:cNvPr id="23" name="Rectangle: Rounded Corners 22">
              <a:extLst>
                <a:ext uri="{FF2B5EF4-FFF2-40B4-BE49-F238E27FC236}">
                  <a16:creationId xmlns:a16="http://schemas.microsoft.com/office/drawing/2014/main" id="{AE90BA9F-1BDA-4576-AF55-84EE972DFF4C}"/>
                </a:ext>
              </a:extLst>
            </p:cNvPr>
            <p:cNvSpPr/>
            <p:nvPr/>
          </p:nvSpPr>
          <p:spPr>
            <a:xfrm>
              <a:off x="7456396" y="275782"/>
              <a:ext cx="10895724" cy="1254421"/>
            </a:xfrm>
            <a:prstGeom prst="roundRect">
              <a:avLst>
                <a:gd name="adj" fmla="val 50000"/>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Заголовок 2">
              <a:extLst>
                <a:ext uri="{FF2B5EF4-FFF2-40B4-BE49-F238E27FC236}">
                  <a16:creationId xmlns:a16="http://schemas.microsoft.com/office/drawing/2014/main" id="{BC27C0E1-F0EE-4E95-9828-6B1C4C362CAC}"/>
                </a:ext>
              </a:extLst>
            </p:cNvPr>
            <p:cNvSpPr txBox="1">
              <a:spLocks/>
            </p:cNvSpPr>
            <p:nvPr/>
          </p:nvSpPr>
          <p:spPr>
            <a:xfrm>
              <a:off x="5327374" y="419797"/>
              <a:ext cx="14717900" cy="1396329"/>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725" algn="l"/>
                </a:tabLst>
                <a:defRPr sz="7200" b="0" i="0" kern="1200" baseline="0">
                  <a:solidFill>
                    <a:schemeClr val="tx2"/>
                  </a:solidFill>
                  <a:latin typeface="Roboto Medium" charset="0"/>
                  <a:ea typeface="Roboto Medium" charset="0"/>
                  <a:cs typeface="Roboto Medium" charset="0"/>
                </a:defRPr>
              </a:lvl1pPr>
            </a:lstStyle>
            <a:p>
              <a:pPr lvl="0">
                <a:defRPr/>
              </a:pPr>
              <a:r>
                <a:rPr kumimoji="0" lang="en-US" sz="2999" b="0" i="0" u="none" strike="noStrike" kern="1200" cap="none" spc="150" normalizeH="0" baseline="0" noProof="0" dirty="0">
                  <a:ln>
                    <a:noFill/>
                  </a:ln>
                  <a:solidFill>
                    <a:srgbClr val="002060"/>
                  </a:solidFill>
                  <a:effectLst/>
                  <a:uLnTx/>
                  <a:uFillTx/>
                  <a:latin typeface="Arial Black" panose="020B0A04020102020204" pitchFamily="34" charset="0"/>
                </a:rPr>
                <a:t>CORRELATION MATRIX</a:t>
              </a:r>
            </a:p>
          </p:txBody>
        </p:sp>
      </p:grpSp>
      <p:sp>
        <p:nvSpPr>
          <p:cNvPr id="20" name="Rectangle: Rounded Corners 19">
            <a:extLst>
              <a:ext uri="{FF2B5EF4-FFF2-40B4-BE49-F238E27FC236}">
                <a16:creationId xmlns:a16="http://schemas.microsoft.com/office/drawing/2014/main" id="{8C2A899C-1EC7-4C1E-AC3F-456BB86EB70D}"/>
              </a:ext>
            </a:extLst>
          </p:cNvPr>
          <p:cNvSpPr/>
          <p:nvPr/>
        </p:nvSpPr>
        <p:spPr>
          <a:xfrm>
            <a:off x="171862" y="875020"/>
            <a:ext cx="9287957" cy="5711781"/>
          </a:xfrm>
          <a:prstGeom prst="roundRect">
            <a:avLst>
              <a:gd name="adj" fmla="val 4081"/>
            </a:avLst>
          </a:prstGeom>
          <a:solidFill>
            <a:srgbClr val="A9A5F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3550B50B-A1E7-4C0F-8623-B48CF2F98808}"/>
              </a:ext>
            </a:extLst>
          </p:cNvPr>
          <p:cNvGrpSpPr/>
          <p:nvPr/>
        </p:nvGrpSpPr>
        <p:grpSpPr>
          <a:xfrm>
            <a:off x="283934" y="945306"/>
            <a:ext cx="110793" cy="2781707"/>
            <a:chOff x="1818483" y="1214380"/>
            <a:chExt cx="110793" cy="2781707"/>
          </a:xfrm>
        </p:grpSpPr>
        <p:cxnSp>
          <p:nvCxnSpPr>
            <p:cNvPr id="5" name="Straight Connector 4">
              <a:extLst>
                <a:ext uri="{FF2B5EF4-FFF2-40B4-BE49-F238E27FC236}">
                  <a16:creationId xmlns:a16="http://schemas.microsoft.com/office/drawing/2014/main" id="{CCE68804-B372-4A7A-A98E-AD61883BD2A1}"/>
                </a:ext>
              </a:extLst>
            </p:cNvPr>
            <p:cNvCxnSpPr>
              <a:cxnSpLocks/>
            </p:cNvCxnSpPr>
            <p:nvPr/>
          </p:nvCxnSpPr>
          <p:spPr>
            <a:xfrm>
              <a:off x="1873880" y="1244873"/>
              <a:ext cx="1" cy="2751214"/>
            </a:xfrm>
            <a:prstGeom prst="line">
              <a:avLst/>
            </a:prstGeom>
            <a:ln w="19050"/>
          </p:spPr>
          <p:style>
            <a:lnRef idx="2">
              <a:schemeClr val="dk1"/>
            </a:lnRef>
            <a:fillRef idx="0">
              <a:schemeClr val="dk1"/>
            </a:fillRef>
            <a:effectRef idx="1">
              <a:schemeClr val="dk1"/>
            </a:effectRef>
            <a:fontRef idx="minor">
              <a:schemeClr val="tx1"/>
            </a:fontRef>
          </p:style>
        </p:cxnSp>
        <p:sp>
          <p:nvSpPr>
            <p:cNvPr id="7" name="Teardrop 6">
              <a:extLst>
                <a:ext uri="{FF2B5EF4-FFF2-40B4-BE49-F238E27FC236}">
                  <a16:creationId xmlns:a16="http://schemas.microsoft.com/office/drawing/2014/main" id="{A5A75995-91E5-40E8-B3BC-ADC85D7397C4}"/>
                </a:ext>
              </a:extLst>
            </p:cNvPr>
            <p:cNvSpPr/>
            <p:nvPr/>
          </p:nvSpPr>
          <p:spPr>
            <a:xfrm rot="8100000">
              <a:off x="1818483" y="1214380"/>
              <a:ext cx="110793" cy="110793"/>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6" name="Rectangle 15">
            <a:extLst>
              <a:ext uri="{FF2B5EF4-FFF2-40B4-BE49-F238E27FC236}">
                <a16:creationId xmlns:a16="http://schemas.microsoft.com/office/drawing/2014/main" id="{9BC3E9EC-FA7F-4333-A6C3-B0040A268EAD}"/>
              </a:ext>
            </a:extLst>
          </p:cNvPr>
          <p:cNvSpPr/>
          <p:nvPr/>
        </p:nvSpPr>
        <p:spPr>
          <a:xfrm>
            <a:off x="1963813" y="1272553"/>
            <a:ext cx="8068083" cy="830997"/>
          </a:xfrm>
          <a:prstGeom prst="rect">
            <a:avLst/>
          </a:prstGeom>
        </p:spPr>
        <p:txBody>
          <a:bodyPr wrap="square">
            <a:spAutoFit/>
          </a:bodyPr>
          <a:lstStyle/>
          <a:p>
            <a:pPr lvl="0" algn="just">
              <a:defRPr/>
            </a:pPr>
            <a:endParaRPr lang="en-US" sz="2400" dirty="0">
              <a:solidFill>
                <a:prstClr val="black"/>
              </a:solidFill>
            </a:endParaRPr>
          </a:p>
          <a:p>
            <a:pPr lvl="0" algn="just">
              <a:defRPr/>
            </a:pPr>
            <a:endParaRPr lang="en-US" sz="2400" dirty="0">
              <a:solidFill>
                <a:prstClr val="black"/>
              </a:solidFill>
            </a:endParaRPr>
          </a:p>
        </p:txBody>
      </p:sp>
      <p:sp>
        <p:nvSpPr>
          <p:cNvPr id="17" name="Rectangle 16">
            <a:extLst>
              <a:ext uri="{FF2B5EF4-FFF2-40B4-BE49-F238E27FC236}">
                <a16:creationId xmlns:a16="http://schemas.microsoft.com/office/drawing/2014/main" id="{2B01E4BC-5523-4140-AB58-E98BD8C82868}"/>
              </a:ext>
            </a:extLst>
          </p:cNvPr>
          <p:cNvSpPr/>
          <p:nvPr/>
        </p:nvSpPr>
        <p:spPr>
          <a:xfrm>
            <a:off x="394727" y="1138987"/>
            <a:ext cx="3593609" cy="5290659"/>
          </a:xfrm>
          <a:prstGeom prst="rect">
            <a:avLst/>
          </a:prstGeom>
          <a:gradFill flip="none" rotWithShape="1">
            <a:gsLst>
              <a:gs pos="94000">
                <a:srgbClr val="CDCDCD"/>
              </a:gs>
              <a:gs pos="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extBox 17"/>
          <p:cNvSpPr txBox="1"/>
          <p:nvPr/>
        </p:nvSpPr>
        <p:spPr>
          <a:xfrm>
            <a:off x="394727" y="1138987"/>
            <a:ext cx="3593609" cy="29578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Price is mostly related with this columns:</a:t>
            </a:r>
          </a:p>
          <a:p>
            <a:pPr marL="800100" lvl="1" indent="-342900">
              <a:lnSpc>
                <a:spcPct val="150000"/>
              </a:lnSpc>
              <a:buFont typeface="+mj-lt"/>
              <a:buAutoNum type="arabicPeriod"/>
            </a:pPr>
            <a:r>
              <a:rPr lang="en-US" dirty="0"/>
              <a:t>Cut</a:t>
            </a:r>
          </a:p>
          <a:p>
            <a:pPr marL="800100" lvl="1" indent="-342900">
              <a:lnSpc>
                <a:spcPct val="150000"/>
              </a:lnSpc>
              <a:buFont typeface="+mj-lt"/>
              <a:buAutoNum type="arabicPeriod"/>
            </a:pPr>
            <a:r>
              <a:rPr lang="en-US" dirty="0"/>
              <a:t>Polish</a:t>
            </a:r>
          </a:p>
          <a:p>
            <a:pPr marL="800100" lvl="1" indent="-342900">
              <a:lnSpc>
                <a:spcPct val="150000"/>
              </a:lnSpc>
              <a:buFont typeface="+mj-lt"/>
              <a:buAutoNum type="arabicPeriod"/>
            </a:pPr>
            <a:r>
              <a:rPr lang="en-US" dirty="0"/>
              <a:t>Symmetry</a:t>
            </a:r>
          </a:p>
          <a:p>
            <a:pPr marL="800100" lvl="1" indent="-342900">
              <a:lnSpc>
                <a:spcPct val="150000"/>
              </a:lnSpc>
              <a:buFont typeface="+mj-lt"/>
              <a:buAutoNum type="arabicPeriod"/>
            </a:pPr>
            <a:r>
              <a:rPr lang="en-US" dirty="0" err="1"/>
              <a:t>Flourescene</a:t>
            </a:r>
            <a:endParaRPr lang="en-US" dirty="0"/>
          </a:p>
          <a:p>
            <a:pPr marL="800100" lvl="1" indent="-342900">
              <a:lnSpc>
                <a:spcPct val="150000"/>
              </a:lnSpc>
              <a:buFont typeface="+mj-lt"/>
              <a:buAutoNum type="arabicPeriod"/>
            </a:pPr>
            <a:r>
              <a:rPr lang="en-US" dirty="0" err="1"/>
              <a:t>Colour</a:t>
            </a:r>
            <a:endParaRPr lang="en-US" dirty="0"/>
          </a:p>
        </p:txBody>
      </p:sp>
      <p:pic>
        <p:nvPicPr>
          <p:cNvPr id="6" name="Picture 5">
            <a:extLst>
              <a:ext uri="{FF2B5EF4-FFF2-40B4-BE49-F238E27FC236}">
                <a16:creationId xmlns:a16="http://schemas.microsoft.com/office/drawing/2014/main" id="{B1643F73-F1CA-7AD6-0113-CC5C13BECBBF}"/>
              </a:ext>
            </a:extLst>
          </p:cNvPr>
          <p:cNvPicPr>
            <a:picLocks noChangeAspect="1"/>
          </p:cNvPicPr>
          <p:nvPr/>
        </p:nvPicPr>
        <p:blipFill>
          <a:blip r:embed="rId5"/>
          <a:stretch>
            <a:fillRect/>
          </a:stretch>
        </p:blipFill>
        <p:spPr>
          <a:xfrm>
            <a:off x="4211201" y="804074"/>
            <a:ext cx="6805623" cy="6005332"/>
          </a:xfrm>
          <a:prstGeom prst="rect">
            <a:avLst/>
          </a:prstGeom>
        </p:spPr>
      </p:pic>
    </p:spTree>
    <p:extLst>
      <p:ext uri="{BB962C8B-B14F-4D97-AF65-F5344CB8AC3E}">
        <p14:creationId xmlns:p14="http://schemas.microsoft.com/office/powerpoint/2010/main" val="1873453167"/>
      </p:ext>
    </p:extLst>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nodePh="1">
                                  <p:stCondLst>
                                    <p:cond delay="1000"/>
                                  </p:stCondLst>
                                  <p:endCondLst>
                                    <p:cond evt="begin" delay="0">
                                      <p:tn val="10"/>
                                    </p:cond>
                                  </p:endCondLst>
                                  <p:iterate type="lt">
                                    <p:tmPct val="4000"/>
                                  </p:iterate>
                                  <p:childTnLst>
                                    <p:set>
                                      <p:cBhvr>
                                        <p:cTn id="11" dur="1" fill="hold">
                                          <p:stCondLst>
                                            <p:cond delay="0"/>
                                          </p:stCondLst>
                                        </p:cTn>
                                        <p:tgtEl>
                                          <p:spTgt spid="16"/>
                                        </p:tgtEl>
                                        <p:attrNameLst>
                                          <p:attrName>style.visibility</p:attrName>
                                        </p:attrNameLst>
                                      </p:cBhvr>
                                      <p:to>
                                        <p:strVal val="visible"/>
                                      </p:to>
                                    </p:set>
                                    <p:anim calcmode="lin" valueType="num">
                                      <p:cBhvr>
                                        <p:cTn id="12" dur="150" fill="hold"/>
                                        <p:tgtEl>
                                          <p:spTgt spid="16"/>
                                        </p:tgtEl>
                                        <p:attrNameLst>
                                          <p:attrName>ppt_w</p:attrName>
                                        </p:attrNameLst>
                                      </p:cBhvr>
                                      <p:tavLst>
                                        <p:tav tm="0">
                                          <p:val>
                                            <p:fltVal val="0"/>
                                          </p:val>
                                        </p:tav>
                                        <p:tav tm="100000">
                                          <p:val>
                                            <p:strVal val="#ppt_w"/>
                                          </p:val>
                                        </p:tav>
                                      </p:tavLst>
                                    </p:anim>
                                    <p:anim calcmode="lin" valueType="num">
                                      <p:cBhvr>
                                        <p:cTn id="13" dur="150" fill="hold"/>
                                        <p:tgtEl>
                                          <p:spTgt spid="16"/>
                                        </p:tgtEl>
                                        <p:attrNameLst>
                                          <p:attrName>ppt_h</p:attrName>
                                        </p:attrNameLst>
                                      </p:cBhvr>
                                      <p:tavLst>
                                        <p:tav tm="0">
                                          <p:val>
                                            <p:fltVal val="0"/>
                                          </p:val>
                                        </p:tav>
                                        <p:tav tm="100000">
                                          <p:val>
                                            <p:strVal val="#ppt_h"/>
                                          </p:val>
                                        </p:tav>
                                      </p:tavLst>
                                    </p:anim>
                                    <p:animEffect transition="in" filter="fade">
                                      <p:cBhvr>
                                        <p:cTn id="14" dur="150"/>
                                        <p:tgtEl>
                                          <p:spTgt spid="16"/>
                                        </p:tgtEl>
                                      </p:cBhvr>
                                    </p:animEffect>
                                  </p:childTnLst>
                                </p:cTn>
                              </p:par>
                              <p:par>
                                <p:cTn id="15" presetID="22" presetClass="entr" presetSubtype="8" fill="hold" grpId="0" nodeType="withEffect">
                                  <p:stCondLst>
                                    <p:cond delay="75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07D116-8F12-4D9C-B083-B824CBDEC44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55" y="0"/>
            <a:ext cx="12183837" cy="6858000"/>
          </a:xfrm>
          <a:prstGeom prst="rect">
            <a:avLst/>
          </a:prstGeom>
        </p:spPr>
      </p:pic>
      <p:grpSp>
        <p:nvGrpSpPr>
          <p:cNvPr id="9" name="Group 8">
            <a:extLst>
              <a:ext uri="{FF2B5EF4-FFF2-40B4-BE49-F238E27FC236}">
                <a16:creationId xmlns:a16="http://schemas.microsoft.com/office/drawing/2014/main" id="{1F7E6DFF-43DA-4FBF-8C61-D7FF6629B3FF}"/>
              </a:ext>
            </a:extLst>
          </p:cNvPr>
          <p:cNvGrpSpPr/>
          <p:nvPr/>
        </p:nvGrpSpPr>
        <p:grpSpPr>
          <a:xfrm>
            <a:off x="2070831" y="104937"/>
            <a:ext cx="7854045" cy="770083"/>
            <a:chOff x="5327374" y="275782"/>
            <a:chExt cx="13730841" cy="1540344"/>
          </a:xfrm>
        </p:grpSpPr>
        <p:sp>
          <p:nvSpPr>
            <p:cNvPr id="23" name="Rectangle: Rounded Corners 22">
              <a:extLst>
                <a:ext uri="{FF2B5EF4-FFF2-40B4-BE49-F238E27FC236}">
                  <a16:creationId xmlns:a16="http://schemas.microsoft.com/office/drawing/2014/main" id="{AE90BA9F-1BDA-4576-AF55-84EE972DFF4C}"/>
                </a:ext>
              </a:extLst>
            </p:cNvPr>
            <p:cNvSpPr/>
            <p:nvPr/>
          </p:nvSpPr>
          <p:spPr>
            <a:xfrm>
              <a:off x="8192794" y="275782"/>
              <a:ext cx="7947328" cy="1254421"/>
            </a:xfrm>
            <a:prstGeom prst="roundRect">
              <a:avLst>
                <a:gd name="adj" fmla="val 50000"/>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Заголовок 2">
              <a:extLst>
                <a:ext uri="{FF2B5EF4-FFF2-40B4-BE49-F238E27FC236}">
                  <a16:creationId xmlns:a16="http://schemas.microsoft.com/office/drawing/2014/main" id="{BC27C0E1-F0EE-4E95-9828-6B1C4C362CAC}"/>
                </a:ext>
              </a:extLst>
            </p:cNvPr>
            <p:cNvSpPr txBox="1">
              <a:spLocks/>
            </p:cNvSpPr>
            <p:nvPr/>
          </p:nvSpPr>
          <p:spPr>
            <a:xfrm>
              <a:off x="5327374" y="419797"/>
              <a:ext cx="13730841" cy="1396329"/>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725" algn="l"/>
                </a:tabLst>
                <a:defRPr sz="7200" b="0" i="0" kern="1200" baseline="0">
                  <a:solidFill>
                    <a:schemeClr val="tx2"/>
                  </a:solidFill>
                  <a:latin typeface="Roboto Medium" charset="0"/>
                  <a:ea typeface="Roboto Medium" charset="0"/>
                  <a:cs typeface="Roboto Medium" charset="0"/>
                </a:defRPr>
              </a:lvl1pPr>
            </a:lstStyle>
            <a:p>
              <a:pPr lvl="0">
                <a:defRPr/>
              </a:pPr>
              <a:r>
                <a:rPr lang="en-US" sz="2999" spc="150" dirty="0">
                  <a:solidFill>
                    <a:srgbClr val="002060"/>
                  </a:solidFill>
                  <a:latin typeface="Arial Black" panose="020B0A04020102020204" pitchFamily="34" charset="0"/>
                </a:rPr>
                <a:t>MODEL SELECTION</a:t>
              </a:r>
              <a:endParaRPr lang="en-US" sz="2999" spc="150" noProof="0" dirty="0">
                <a:solidFill>
                  <a:srgbClr val="002060"/>
                </a:solidFill>
                <a:latin typeface="Arial Black" panose="020B0A04020102020204" pitchFamily="34" charset="0"/>
              </a:endParaRPr>
            </a:p>
            <a:p>
              <a:pPr lvl="0">
                <a:defRPr/>
              </a:pPr>
              <a:endParaRPr kumimoji="0" lang="en-US" sz="2999" b="0" i="0" u="none" strike="noStrike" kern="1200" cap="none" spc="150" normalizeH="0" baseline="0" noProof="0" dirty="0">
                <a:ln>
                  <a:noFill/>
                </a:ln>
                <a:solidFill>
                  <a:srgbClr val="002060"/>
                </a:solidFill>
                <a:effectLst/>
                <a:uLnTx/>
                <a:uFillTx/>
                <a:latin typeface="Arial Black" panose="020B0A04020102020204" pitchFamily="34" charset="0"/>
              </a:endParaRPr>
            </a:p>
          </p:txBody>
        </p:sp>
      </p:grpSp>
      <p:sp>
        <p:nvSpPr>
          <p:cNvPr id="20" name="Rectangle: Rounded Corners 19">
            <a:extLst>
              <a:ext uri="{FF2B5EF4-FFF2-40B4-BE49-F238E27FC236}">
                <a16:creationId xmlns:a16="http://schemas.microsoft.com/office/drawing/2014/main" id="{8C2A899C-1EC7-4C1E-AC3F-456BB86EB70D}"/>
              </a:ext>
            </a:extLst>
          </p:cNvPr>
          <p:cNvSpPr/>
          <p:nvPr/>
        </p:nvSpPr>
        <p:spPr>
          <a:xfrm>
            <a:off x="136358" y="979957"/>
            <a:ext cx="11919284" cy="5711781"/>
          </a:xfrm>
          <a:prstGeom prst="roundRect">
            <a:avLst>
              <a:gd name="adj" fmla="val 4081"/>
            </a:avLst>
          </a:prstGeom>
          <a:solidFill>
            <a:srgbClr val="A9A5F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B01E4BC-5523-4140-AB58-E98BD8C82868}"/>
              </a:ext>
            </a:extLst>
          </p:cNvPr>
          <p:cNvSpPr/>
          <p:nvPr/>
        </p:nvSpPr>
        <p:spPr>
          <a:xfrm>
            <a:off x="229564" y="1268714"/>
            <a:ext cx="11673677" cy="5290659"/>
          </a:xfrm>
          <a:prstGeom prst="rect">
            <a:avLst/>
          </a:prstGeom>
          <a:gradFill flip="none" rotWithShape="1">
            <a:gsLst>
              <a:gs pos="94000">
                <a:srgbClr val="CDCDCD"/>
              </a:gs>
              <a:gs pos="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3550B50B-A1E7-4C0F-8623-B48CF2F98808}"/>
              </a:ext>
            </a:extLst>
          </p:cNvPr>
          <p:cNvGrpSpPr/>
          <p:nvPr/>
        </p:nvGrpSpPr>
        <p:grpSpPr>
          <a:xfrm>
            <a:off x="174166" y="1015998"/>
            <a:ext cx="110793" cy="2898046"/>
            <a:chOff x="174166" y="1121883"/>
            <a:chExt cx="110793" cy="2898046"/>
          </a:xfrm>
        </p:grpSpPr>
        <p:cxnSp>
          <p:nvCxnSpPr>
            <p:cNvPr id="5" name="Straight Connector 4">
              <a:extLst>
                <a:ext uri="{FF2B5EF4-FFF2-40B4-BE49-F238E27FC236}">
                  <a16:creationId xmlns:a16="http://schemas.microsoft.com/office/drawing/2014/main" id="{CCE68804-B372-4A7A-A98E-AD61883BD2A1}"/>
                </a:ext>
              </a:extLst>
            </p:cNvPr>
            <p:cNvCxnSpPr>
              <a:cxnSpLocks/>
              <a:endCxn id="12" idx="1"/>
            </p:cNvCxnSpPr>
            <p:nvPr/>
          </p:nvCxnSpPr>
          <p:spPr>
            <a:xfrm>
              <a:off x="229564" y="1268715"/>
              <a:ext cx="0" cy="2751214"/>
            </a:xfrm>
            <a:prstGeom prst="line">
              <a:avLst/>
            </a:prstGeom>
            <a:ln w="19050"/>
          </p:spPr>
          <p:style>
            <a:lnRef idx="2">
              <a:schemeClr val="dk1"/>
            </a:lnRef>
            <a:fillRef idx="0">
              <a:schemeClr val="dk1"/>
            </a:fillRef>
            <a:effectRef idx="1">
              <a:schemeClr val="dk1"/>
            </a:effectRef>
            <a:fontRef idx="minor">
              <a:schemeClr val="tx1"/>
            </a:fontRef>
          </p:style>
        </p:cxnSp>
        <p:sp>
          <p:nvSpPr>
            <p:cNvPr id="7" name="Teardrop 6">
              <a:extLst>
                <a:ext uri="{FF2B5EF4-FFF2-40B4-BE49-F238E27FC236}">
                  <a16:creationId xmlns:a16="http://schemas.microsoft.com/office/drawing/2014/main" id="{A5A75995-91E5-40E8-B3BC-ADC85D7397C4}"/>
                </a:ext>
              </a:extLst>
            </p:cNvPr>
            <p:cNvSpPr/>
            <p:nvPr/>
          </p:nvSpPr>
          <p:spPr>
            <a:xfrm rot="8100000">
              <a:off x="174166" y="1121883"/>
              <a:ext cx="110793" cy="110793"/>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6" name="Rectangle 15">
            <a:extLst>
              <a:ext uri="{FF2B5EF4-FFF2-40B4-BE49-F238E27FC236}">
                <a16:creationId xmlns:a16="http://schemas.microsoft.com/office/drawing/2014/main" id="{9BC3E9EC-FA7F-4333-A6C3-B0040A268EAD}"/>
              </a:ext>
            </a:extLst>
          </p:cNvPr>
          <p:cNvSpPr/>
          <p:nvPr/>
        </p:nvSpPr>
        <p:spPr>
          <a:xfrm>
            <a:off x="1963813" y="1272553"/>
            <a:ext cx="8068083" cy="830997"/>
          </a:xfrm>
          <a:prstGeom prst="rect">
            <a:avLst/>
          </a:prstGeom>
        </p:spPr>
        <p:txBody>
          <a:bodyPr wrap="square">
            <a:spAutoFit/>
          </a:bodyPr>
          <a:lstStyle/>
          <a:p>
            <a:pPr lvl="0" algn="just">
              <a:defRPr/>
            </a:pPr>
            <a:endParaRPr lang="en-US" sz="2400" dirty="0">
              <a:solidFill>
                <a:prstClr val="black"/>
              </a:solidFill>
            </a:endParaRPr>
          </a:p>
          <a:p>
            <a:pPr lvl="0" algn="just">
              <a:defRPr/>
            </a:pPr>
            <a:endParaRPr lang="en-US" sz="2400" dirty="0">
              <a:solidFill>
                <a:prstClr val="black"/>
              </a:solidFill>
            </a:endParaRPr>
          </a:p>
        </p:txBody>
      </p:sp>
      <p:sp>
        <p:nvSpPr>
          <p:cNvPr id="3" name="TextBox 2"/>
          <p:cNvSpPr txBox="1"/>
          <p:nvPr/>
        </p:nvSpPr>
        <p:spPr>
          <a:xfrm>
            <a:off x="322771" y="1234638"/>
            <a:ext cx="10271205" cy="464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t>Linear Regression Model</a:t>
            </a:r>
            <a:endParaRPr lang="en-US" dirty="0"/>
          </a:p>
        </p:txBody>
      </p:sp>
      <p:pic>
        <p:nvPicPr>
          <p:cNvPr id="19" name="Picture 18">
            <a:extLst>
              <a:ext uri="{FF2B5EF4-FFF2-40B4-BE49-F238E27FC236}">
                <a16:creationId xmlns:a16="http://schemas.microsoft.com/office/drawing/2014/main" id="{1E7BD393-8D74-302D-7B2F-D93CCB164DB1}"/>
              </a:ext>
            </a:extLst>
          </p:cNvPr>
          <p:cNvPicPr>
            <a:picLocks noChangeAspect="1"/>
          </p:cNvPicPr>
          <p:nvPr/>
        </p:nvPicPr>
        <p:blipFill>
          <a:blip r:embed="rId5"/>
          <a:stretch>
            <a:fillRect/>
          </a:stretch>
        </p:blipFill>
        <p:spPr>
          <a:xfrm>
            <a:off x="358068" y="2137626"/>
            <a:ext cx="5833278" cy="3503272"/>
          </a:xfrm>
          <a:prstGeom prst="rect">
            <a:avLst/>
          </a:prstGeom>
        </p:spPr>
      </p:pic>
      <p:pic>
        <p:nvPicPr>
          <p:cNvPr id="22" name="Picture 21">
            <a:extLst>
              <a:ext uri="{FF2B5EF4-FFF2-40B4-BE49-F238E27FC236}">
                <a16:creationId xmlns:a16="http://schemas.microsoft.com/office/drawing/2014/main" id="{29187934-0442-0786-0ED3-7F2447B9CFC0}"/>
              </a:ext>
            </a:extLst>
          </p:cNvPr>
          <p:cNvPicPr>
            <a:picLocks noChangeAspect="1"/>
          </p:cNvPicPr>
          <p:nvPr/>
        </p:nvPicPr>
        <p:blipFill>
          <a:blip r:embed="rId6"/>
          <a:stretch>
            <a:fillRect/>
          </a:stretch>
        </p:blipFill>
        <p:spPr>
          <a:xfrm>
            <a:off x="6440451" y="2110413"/>
            <a:ext cx="5213684" cy="3557698"/>
          </a:xfrm>
          <a:prstGeom prst="rect">
            <a:avLst/>
          </a:prstGeom>
        </p:spPr>
      </p:pic>
    </p:spTree>
    <p:extLst>
      <p:ext uri="{BB962C8B-B14F-4D97-AF65-F5344CB8AC3E}">
        <p14:creationId xmlns:p14="http://schemas.microsoft.com/office/powerpoint/2010/main" val="649784671"/>
      </p:ext>
    </p:extLst>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75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par>
                                <p:cTn id="13" presetID="53" presetClass="entr" presetSubtype="16" fill="hold" grpId="0" nodeType="withEffect" nodePh="1">
                                  <p:stCondLst>
                                    <p:cond delay="1000"/>
                                  </p:stCondLst>
                                  <p:endCondLst>
                                    <p:cond evt="begin" delay="0">
                                      <p:tn val="13"/>
                                    </p:cond>
                                  </p:endCondLst>
                                  <p:iterate type="lt">
                                    <p:tmPct val="4000"/>
                                  </p:iterate>
                                  <p:childTnLst>
                                    <p:set>
                                      <p:cBhvr>
                                        <p:cTn id="14" dur="1" fill="hold">
                                          <p:stCondLst>
                                            <p:cond delay="0"/>
                                          </p:stCondLst>
                                        </p:cTn>
                                        <p:tgtEl>
                                          <p:spTgt spid="16"/>
                                        </p:tgtEl>
                                        <p:attrNameLst>
                                          <p:attrName>style.visibility</p:attrName>
                                        </p:attrNameLst>
                                      </p:cBhvr>
                                      <p:to>
                                        <p:strVal val="visible"/>
                                      </p:to>
                                    </p:set>
                                    <p:anim calcmode="lin" valueType="num">
                                      <p:cBhvr>
                                        <p:cTn id="15" dur="150" fill="hold"/>
                                        <p:tgtEl>
                                          <p:spTgt spid="16"/>
                                        </p:tgtEl>
                                        <p:attrNameLst>
                                          <p:attrName>ppt_w</p:attrName>
                                        </p:attrNameLst>
                                      </p:cBhvr>
                                      <p:tavLst>
                                        <p:tav tm="0">
                                          <p:val>
                                            <p:fltVal val="0"/>
                                          </p:val>
                                        </p:tav>
                                        <p:tav tm="100000">
                                          <p:val>
                                            <p:strVal val="#ppt_w"/>
                                          </p:val>
                                        </p:tav>
                                      </p:tavLst>
                                    </p:anim>
                                    <p:anim calcmode="lin" valueType="num">
                                      <p:cBhvr>
                                        <p:cTn id="16" dur="150" fill="hold"/>
                                        <p:tgtEl>
                                          <p:spTgt spid="16"/>
                                        </p:tgtEl>
                                        <p:attrNameLst>
                                          <p:attrName>ppt_h</p:attrName>
                                        </p:attrNameLst>
                                      </p:cBhvr>
                                      <p:tavLst>
                                        <p:tav tm="0">
                                          <p:val>
                                            <p:fltVal val="0"/>
                                          </p:val>
                                        </p:tav>
                                        <p:tav tm="100000">
                                          <p:val>
                                            <p:strVal val="#ppt_h"/>
                                          </p:val>
                                        </p:tav>
                                      </p:tavLst>
                                    </p:anim>
                                    <p:animEffect transition="in" filter="fade">
                                      <p:cBhvr>
                                        <p:cTn id="17" dur="1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15F92-C0BB-8DBA-B2A4-E1C48F33505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E402F17-236B-C43F-58E8-C295CD501F00}"/>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55" y="0"/>
            <a:ext cx="12183837" cy="6858000"/>
          </a:xfrm>
          <a:prstGeom prst="rect">
            <a:avLst/>
          </a:prstGeom>
        </p:spPr>
      </p:pic>
      <p:grpSp>
        <p:nvGrpSpPr>
          <p:cNvPr id="9" name="Group 8">
            <a:extLst>
              <a:ext uri="{FF2B5EF4-FFF2-40B4-BE49-F238E27FC236}">
                <a16:creationId xmlns:a16="http://schemas.microsoft.com/office/drawing/2014/main" id="{3A346C5A-F0BB-1FE8-E0BF-ABB17C3D554A}"/>
              </a:ext>
            </a:extLst>
          </p:cNvPr>
          <p:cNvGrpSpPr/>
          <p:nvPr/>
        </p:nvGrpSpPr>
        <p:grpSpPr>
          <a:xfrm>
            <a:off x="2070831" y="104937"/>
            <a:ext cx="7854045" cy="770083"/>
            <a:chOff x="5327374" y="275782"/>
            <a:chExt cx="13730841" cy="1540344"/>
          </a:xfrm>
        </p:grpSpPr>
        <p:sp>
          <p:nvSpPr>
            <p:cNvPr id="23" name="Rectangle: Rounded Corners 22">
              <a:extLst>
                <a:ext uri="{FF2B5EF4-FFF2-40B4-BE49-F238E27FC236}">
                  <a16:creationId xmlns:a16="http://schemas.microsoft.com/office/drawing/2014/main" id="{88B83528-217B-2A36-0226-8AAF32287159}"/>
                </a:ext>
              </a:extLst>
            </p:cNvPr>
            <p:cNvSpPr/>
            <p:nvPr/>
          </p:nvSpPr>
          <p:spPr>
            <a:xfrm>
              <a:off x="8192794" y="275782"/>
              <a:ext cx="7947328" cy="1254421"/>
            </a:xfrm>
            <a:prstGeom prst="roundRect">
              <a:avLst>
                <a:gd name="adj" fmla="val 50000"/>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Заголовок 2">
              <a:extLst>
                <a:ext uri="{FF2B5EF4-FFF2-40B4-BE49-F238E27FC236}">
                  <a16:creationId xmlns:a16="http://schemas.microsoft.com/office/drawing/2014/main" id="{33E5B97F-EE37-1747-A78F-FC3181D9DF64}"/>
                </a:ext>
              </a:extLst>
            </p:cNvPr>
            <p:cNvSpPr txBox="1">
              <a:spLocks/>
            </p:cNvSpPr>
            <p:nvPr/>
          </p:nvSpPr>
          <p:spPr>
            <a:xfrm>
              <a:off x="5327374" y="419797"/>
              <a:ext cx="13730841" cy="1396329"/>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725" algn="l"/>
                </a:tabLst>
                <a:defRPr sz="7200" b="0" i="0" kern="1200" baseline="0">
                  <a:solidFill>
                    <a:schemeClr val="tx2"/>
                  </a:solidFill>
                  <a:latin typeface="Roboto Medium" charset="0"/>
                  <a:ea typeface="Roboto Medium" charset="0"/>
                  <a:cs typeface="Roboto Medium" charset="0"/>
                </a:defRPr>
              </a:lvl1pPr>
            </a:lstStyle>
            <a:p>
              <a:pPr lvl="0">
                <a:defRPr/>
              </a:pPr>
              <a:r>
                <a:rPr lang="en-US" sz="2999" spc="150" dirty="0">
                  <a:solidFill>
                    <a:srgbClr val="002060"/>
                  </a:solidFill>
                  <a:latin typeface="Arial Black" panose="020B0A04020102020204" pitchFamily="34" charset="0"/>
                </a:rPr>
                <a:t>MODEL SELECTION</a:t>
              </a:r>
              <a:endParaRPr lang="en-US" sz="2999" spc="150" noProof="0" dirty="0">
                <a:solidFill>
                  <a:srgbClr val="002060"/>
                </a:solidFill>
                <a:latin typeface="Arial Black" panose="020B0A04020102020204" pitchFamily="34" charset="0"/>
              </a:endParaRPr>
            </a:p>
            <a:p>
              <a:pPr lvl="0">
                <a:defRPr/>
              </a:pPr>
              <a:endParaRPr kumimoji="0" lang="en-US" sz="2999" b="0" i="0" u="none" strike="noStrike" kern="1200" cap="none" spc="150" normalizeH="0" baseline="0" noProof="0" dirty="0">
                <a:ln>
                  <a:noFill/>
                </a:ln>
                <a:solidFill>
                  <a:srgbClr val="002060"/>
                </a:solidFill>
                <a:effectLst/>
                <a:uLnTx/>
                <a:uFillTx/>
                <a:latin typeface="Arial Black" panose="020B0A04020102020204" pitchFamily="34" charset="0"/>
              </a:endParaRPr>
            </a:p>
          </p:txBody>
        </p:sp>
      </p:grpSp>
      <p:sp>
        <p:nvSpPr>
          <p:cNvPr id="20" name="Rectangle: Rounded Corners 19">
            <a:extLst>
              <a:ext uri="{FF2B5EF4-FFF2-40B4-BE49-F238E27FC236}">
                <a16:creationId xmlns:a16="http://schemas.microsoft.com/office/drawing/2014/main" id="{77B3664F-CC63-4017-6DCB-ADB541868645}"/>
              </a:ext>
            </a:extLst>
          </p:cNvPr>
          <p:cNvSpPr/>
          <p:nvPr/>
        </p:nvSpPr>
        <p:spPr>
          <a:xfrm>
            <a:off x="136358" y="979957"/>
            <a:ext cx="11919284" cy="5711781"/>
          </a:xfrm>
          <a:prstGeom prst="roundRect">
            <a:avLst>
              <a:gd name="adj" fmla="val 4081"/>
            </a:avLst>
          </a:prstGeom>
          <a:solidFill>
            <a:srgbClr val="A9A5F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3EA15FF-9608-110A-97D0-1A59182E0845}"/>
              </a:ext>
            </a:extLst>
          </p:cNvPr>
          <p:cNvSpPr/>
          <p:nvPr/>
        </p:nvSpPr>
        <p:spPr>
          <a:xfrm>
            <a:off x="229564" y="1268714"/>
            <a:ext cx="11673677" cy="5290659"/>
          </a:xfrm>
          <a:prstGeom prst="rect">
            <a:avLst/>
          </a:prstGeom>
          <a:gradFill flip="none" rotWithShape="1">
            <a:gsLst>
              <a:gs pos="94000">
                <a:srgbClr val="CDCDCD"/>
              </a:gs>
              <a:gs pos="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EC232D38-951E-4EFD-90A4-CCFA4D30E8C1}"/>
              </a:ext>
            </a:extLst>
          </p:cNvPr>
          <p:cNvGrpSpPr/>
          <p:nvPr/>
        </p:nvGrpSpPr>
        <p:grpSpPr>
          <a:xfrm>
            <a:off x="174166" y="1015998"/>
            <a:ext cx="110793" cy="2898046"/>
            <a:chOff x="174166" y="1121883"/>
            <a:chExt cx="110793" cy="2898046"/>
          </a:xfrm>
        </p:grpSpPr>
        <p:cxnSp>
          <p:nvCxnSpPr>
            <p:cNvPr id="5" name="Straight Connector 4">
              <a:extLst>
                <a:ext uri="{FF2B5EF4-FFF2-40B4-BE49-F238E27FC236}">
                  <a16:creationId xmlns:a16="http://schemas.microsoft.com/office/drawing/2014/main" id="{BD6CD3D8-2614-0F2C-1DD5-275C8CC13FDB}"/>
                </a:ext>
              </a:extLst>
            </p:cNvPr>
            <p:cNvCxnSpPr>
              <a:cxnSpLocks/>
              <a:endCxn id="12" idx="1"/>
            </p:cNvCxnSpPr>
            <p:nvPr/>
          </p:nvCxnSpPr>
          <p:spPr>
            <a:xfrm>
              <a:off x="229564" y="1268715"/>
              <a:ext cx="0" cy="2751214"/>
            </a:xfrm>
            <a:prstGeom prst="line">
              <a:avLst/>
            </a:prstGeom>
            <a:ln w="19050"/>
          </p:spPr>
          <p:style>
            <a:lnRef idx="2">
              <a:schemeClr val="dk1"/>
            </a:lnRef>
            <a:fillRef idx="0">
              <a:schemeClr val="dk1"/>
            </a:fillRef>
            <a:effectRef idx="1">
              <a:schemeClr val="dk1"/>
            </a:effectRef>
            <a:fontRef idx="minor">
              <a:schemeClr val="tx1"/>
            </a:fontRef>
          </p:style>
        </p:cxnSp>
        <p:sp>
          <p:nvSpPr>
            <p:cNvPr id="7" name="Teardrop 6">
              <a:extLst>
                <a:ext uri="{FF2B5EF4-FFF2-40B4-BE49-F238E27FC236}">
                  <a16:creationId xmlns:a16="http://schemas.microsoft.com/office/drawing/2014/main" id="{033A11DD-B61B-6AFA-328F-4FD7C4B844A3}"/>
                </a:ext>
              </a:extLst>
            </p:cNvPr>
            <p:cNvSpPr/>
            <p:nvPr/>
          </p:nvSpPr>
          <p:spPr>
            <a:xfrm rot="8100000">
              <a:off x="174166" y="1121883"/>
              <a:ext cx="110793" cy="110793"/>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6" name="Rectangle 15">
            <a:extLst>
              <a:ext uri="{FF2B5EF4-FFF2-40B4-BE49-F238E27FC236}">
                <a16:creationId xmlns:a16="http://schemas.microsoft.com/office/drawing/2014/main" id="{70567A33-E9F1-E911-50A1-F0A82792C2E3}"/>
              </a:ext>
            </a:extLst>
          </p:cNvPr>
          <p:cNvSpPr/>
          <p:nvPr/>
        </p:nvSpPr>
        <p:spPr>
          <a:xfrm>
            <a:off x="1963813" y="1272553"/>
            <a:ext cx="8068083" cy="830997"/>
          </a:xfrm>
          <a:prstGeom prst="rect">
            <a:avLst/>
          </a:prstGeom>
        </p:spPr>
        <p:txBody>
          <a:bodyPr wrap="square">
            <a:spAutoFit/>
          </a:bodyPr>
          <a:lstStyle/>
          <a:p>
            <a:pPr lvl="0" algn="just">
              <a:defRPr/>
            </a:pPr>
            <a:endParaRPr lang="en-US" sz="2400" dirty="0">
              <a:solidFill>
                <a:prstClr val="black"/>
              </a:solidFill>
            </a:endParaRPr>
          </a:p>
          <a:p>
            <a:pPr lvl="0" algn="just">
              <a:defRPr/>
            </a:pPr>
            <a:endParaRPr lang="en-US" sz="2400" dirty="0">
              <a:solidFill>
                <a:prstClr val="black"/>
              </a:solidFill>
            </a:endParaRPr>
          </a:p>
        </p:txBody>
      </p:sp>
      <p:sp>
        <p:nvSpPr>
          <p:cNvPr id="3" name="TextBox 2">
            <a:extLst>
              <a:ext uri="{FF2B5EF4-FFF2-40B4-BE49-F238E27FC236}">
                <a16:creationId xmlns:a16="http://schemas.microsoft.com/office/drawing/2014/main" id="{E8BEDC41-D82F-8E1A-0DE0-A58C9705FB8C}"/>
              </a:ext>
            </a:extLst>
          </p:cNvPr>
          <p:cNvSpPr txBox="1"/>
          <p:nvPr/>
        </p:nvSpPr>
        <p:spPr>
          <a:xfrm>
            <a:off x="322771" y="1234638"/>
            <a:ext cx="10271205" cy="464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t>Lasso Regression Model</a:t>
            </a:r>
            <a:endParaRPr lang="en-US" dirty="0"/>
          </a:p>
        </p:txBody>
      </p:sp>
      <p:pic>
        <p:nvPicPr>
          <p:cNvPr id="6" name="Picture 5">
            <a:extLst>
              <a:ext uri="{FF2B5EF4-FFF2-40B4-BE49-F238E27FC236}">
                <a16:creationId xmlns:a16="http://schemas.microsoft.com/office/drawing/2014/main" id="{3F1324D4-30EF-AEA2-95CA-1C432956424A}"/>
              </a:ext>
            </a:extLst>
          </p:cNvPr>
          <p:cNvPicPr>
            <a:picLocks noChangeAspect="1"/>
          </p:cNvPicPr>
          <p:nvPr/>
        </p:nvPicPr>
        <p:blipFill>
          <a:blip r:embed="rId5"/>
          <a:stretch>
            <a:fillRect/>
          </a:stretch>
        </p:blipFill>
        <p:spPr>
          <a:xfrm>
            <a:off x="358068" y="2538437"/>
            <a:ext cx="5863043" cy="2382253"/>
          </a:xfrm>
          <a:prstGeom prst="rect">
            <a:avLst/>
          </a:prstGeom>
        </p:spPr>
      </p:pic>
      <p:pic>
        <p:nvPicPr>
          <p:cNvPr id="10" name="Picture 9">
            <a:extLst>
              <a:ext uri="{FF2B5EF4-FFF2-40B4-BE49-F238E27FC236}">
                <a16:creationId xmlns:a16="http://schemas.microsoft.com/office/drawing/2014/main" id="{AD359EA3-B41E-5997-C43C-3671BF119913}"/>
              </a:ext>
            </a:extLst>
          </p:cNvPr>
          <p:cNvPicPr>
            <a:picLocks noChangeAspect="1"/>
          </p:cNvPicPr>
          <p:nvPr/>
        </p:nvPicPr>
        <p:blipFill>
          <a:blip r:embed="rId6"/>
          <a:stretch>
            <a:fillRect/>
          </a:stretch>
        </p:blipFill>
        <p:spPr>
          <a:xfrm>
            <a:off x="6349614" y="2208487"/>
            <a:ext cx="5538630" cy="3673734"/>
          </a:xfrm>
          <a:prstGeom prst="rect">
            <a:avLst/>
          </a:prstGeom>
        </p:spPr>
      </p:pic>
    </p:spTree>
    <p:extLst>
      <p:ext uri="{BB962C8B-B14F-4D97-AF65-F5344CB8AC3E}">
        <p14:creationId xmlns:p14="http://schemas.microsoft.com/office/powerpoint/2010/main" val="590874593"/>
      </p:ext>
    </p:extLst>
  </p:cSld>
  <p:clrMapOvr>
    <a:masterClrMapping/>
  </p:clrMapOvr>
  <mc:AlternateContent xmlns:mc="http://schemas.openxmlformats.org/markup-compatibility/2006">
    <mc:Choice xmlns:p14="http://schemas.microsoft.com/office/powerpoint/2010/main" Requires="p14">
      <p:transition spd="slow" p14:dur="1400">
        <p14:door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75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par>
                                <p:cTn id="13" presetID="53" presetClass="entr" presetSubtype="16" fill="hold" grpId="0" nodeType="withEffect" nodePh="1">
                                  <p:stCondLst>
                                    <p:cond delay="1000"/>
                                  </p:stCondLst>
                                  <p:endCondLst>
                                    <p:cond evt="begin" delay="0">
                                      <p:tn val="13"/>
                                    </p:cond>
                                  </p:endCondLst>
                                  <p:iterate type="lt">
                                    <p:tmPct val="4000"/>
                                  </p:iterate>
                                  <p:childTnLst>
                                    <p:set>
                                      <p:cBhvr>
                                        <p:cTn id="14" dur="1" fill="hold">
                                          <p:stCondLst>
                                            <p:cond delay="0"/>
                                          </p:stCondLst>
                                        </p:cTn>
                                        <p:tgtEl>
                                          <p:spTgt spid="16"/>
                                        </p:tgtEl>
                                        <p:attrNameLst>
                                          <p:attrName>style.visibility</p:attrName>
                                        </p:attrNameLst>
                                      </p:cBhvr>
                                      <p:to>
                                        <p:strVal val="visible"/>
                                      </p:to>
                                    </p:set>
                                    <p:anim calcmode="lin" valueType="num">
                                      <p:cBhvr>
                                        <p:cTn id="15" dur="150" fill="hold"/>
                                        <p:tgtEl>
                                          <p:spTgt spid="16"/>
                                        </p:tgtEl>
                                        <p:attrNameLst>
                                          <p:attrName>ppt_w</p:attrName>
                                        </p:attrNameLst>
                                      </p:cBhvr>
                                      <p:tavLst>
                                        <p:tav tm="0">
                                          <p:val>
                                            <p:fltVal val="0"/>
                                          </p:val>
                                        </p:tav>
                                        <p:tav tm="100000">
                                          <p:val>
                                            <p:strVal val="#ppt_w"/>
                                          </p:val>
                                        </p:tav>
                                      </p:tavLst>
                                    </p:anim>
                                    <p:anim calcmode="lin" valueType="num">
                                      <p:cBhvr>
                                        <p:cTn id="16" dur="150" fill="hold"/>
                                        <p:tgtEl>
                                          <p:spTgt spid="16"/>
                                        </p:tgtEl>
                                        <p:attrNameLst>
                                          <p:attrName>ppt_h</p:attrName>
                                        </p:attrNameLst>
                                      </p:cBhvr>
                                      <p:tavLst>
                                        <p:tav tm="0">
                                          <p:val>
                                            <p:fltVal val="0"/>
                                          </p:val>
                                        </p:tav>
                                        <p:tav tm="100000">
                                          <p:val>
                                            <p:strVal val="#ppt_h"/>
                                          </p:val>
                                        </p:tav>
                                      </p:tavLst>
                                    </p:anim>
                                    <p:animEffect transition="in" filter="fade">
                                      <p:cBhvr>
                                        <p:cTn id="17" dur="1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8BBE4-F404-4D9C-15E8-0B0D823DA4C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D47CA06-5C98-EC8C-7AA6-F7916E4CE2D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55" y="0"/>
            <a:ext cx="12183837" cy="6858000"/>
          </a:xfrm>
          <a:prstGeom prst="rect">
            <a:avLst/>
          </a:prstGeom>
        </p:spPr>
      </p:pic>
      <p:grpSp>
        <p:nvGrpSpPr>
          <p:cNvPr id="9" name="Group 8">
            <a:extLst>
              <a:ext uri="{FF2B5EF4-FFF2-40B4-BE49-F238E27FC236}">
                <a16:creationId xmlns:a16="http://schemas.microsoft.com/office/drawing/2014/main" id="{652709B5-C89C-5A37-507E-64EC361CF37E}"/>
              </a:ext>
            </a:extLst>
          </p:cNvPr>
          <p:cNvGrpSpPr/>
          <p:nvPr/>
        </p:nvGrpSpPr>
        <p:grpSpPr>
          <a:xfrm>
            <a:off x="2070831" y="104937"/>
            <a:ext cx="7854045" cy="770083"/>
            <a:chOff x="5327374" y="275782"/>
            <a:chExt cx="13730841" cy="1540344"/>
          </a:xfrm>
        </p:grpSpPr>
        <p:sp>
          <p:nvSpPr>
            <p:cNvPr id="23" name="Rectangle: Rounded Corners 22">
              <a:extLst>
                <a:ext uri="{FF2B5EF4-FFF2-40B4-BE49-F238E27FC236}">
                  <a16:creationId xmlns:a16="http://schemas.microsoft.com/office/drawing/2014/main" id="{A9B6E438-F0BA-3A49-6DA6-C49EA2BF59E4}"/>
                </a:ext>
              </a:extLst>
            </p:cNvPr>
            <p:cNvSpPr/>
            <p:nvPr/>
          </p:nvSpPr>
          <p:spPr>
            <a:xfrm>
              <a:off x="8192794" y="275782"/>
              <a:ext cx="7947328" cy="1254421"/>
            </a:xfrm>
            <a:prstGeom prst="roundRect">
              <a:avLst>
                <a:gd name="adj" fmla="val 50000"/>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Заголовок 2">
              <a:extLst>
                <a:ext uri="{FF2B5EF4-FFF2-40B4-BE49-F238E27FC236}">
                  <a16:creationId xmlns:a16="http://schemas.microsoft.com/office/drawing/2014/main" id="{C59284DB-DCC2-1542-DAD0-74F31B506A25}"/>
                </a:ext>
              </a:extLst>
            </p:cNvPr>
            <p:cNvSpPr txBox="1">
              <a:spLocks/>
            </p:cNvSpPr>
            <p:nvPr/>
          </p:nvSpPr>
          <p:spPr>
            <a:xfrm>
              <a:off x="5327374" y="419797"/>
              <a:ext cx="13730841" cy="1396329"/>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725" algn="l"/>
                </a:tabLst>
                <a:defRPr sz="7200" b="0" i="0" kern="1200" baseline="0">
                  <a:solidFill>
                    <a:schemeClr val="tx2"/>
                  </a:solidFill>
                  <a:latin typeface="Roboto Medium" charset="0"/>
                  <a:ea typeface="Roboto Medium" charset="0"/>
                  <a:cs typeface="Roboto Medium" charset="0"/>
                </a:defRPr>
              </a:lvl1pPr>
            </a:lstStyle>
            <a:p>
              <a:pPr lvl="0">
                <a:defRPr/>
              </a:pPr>
              <a:r>
                <a:rPr lang="en-US" sz="2999" spc="150" dirty="0">
                  <a:solidFill>
                    <a:srgbClr val="002060"/>
                  </a:solidFill>
                  <a:latin typeface="Arial Black" panose="020B0A04020102020204" pitchFamily="34" charset="0"/>
                </a:rPr>
                <a:t>MODEL SELECTION</a:t>
              </a:r>
              <a:endParaRPr lang="en-US" sz="2999" spc="150" noProof="0" dirty="0">
                <a:solidFill>
                  <a:srgbClr val="002060"/>
                </a:solidFill>
                <a:latin typeface="Arial Black" panose="020B0A04020102020204" pitchFamily="34" charset="0"/>
              </a:endParaRPr>
            </a:p>
            <a:p>
              <a:pPr lvl="0">
                <a:defRPr/>
              </a:pPr>
              <a:endParaRPr kumimoji="0" lang="en-US" sz="2999" b="0" i="0" u="none" strike="noStrike" kern="1200" cap="none" spc="150" normalizeH="0" baseline="0" noProof="0" dirty="0">
                <a:ln>
                  <a:noFill/>
                </a:ln>
                <a:solidFill>
                  <a:srgbClr val="002060"/>
                </a:solidFill>
                <a:effectLst/>
                <a:uLnTx/>
                <a:uFillTx/>
                <a:latin typeface="Arial Black" panose="020B0A04020102020204" pitchFamily="34" charset="0"/>
              </a:endParaRPr>
            </a:p>
          </p:txBody>
        </p:sp>
      </p:grpSp>
      <p:sp>
        <p:nvSpPr>
          <p:cNvPr id="20" name="Rectangle: Rounded Corners 19">
            <a:extLst>
              <a:ext uri="{FF2B5EF4-FFF2-40B4-BE49-F238E27FC236}">
                <a16:creationId xmlns:a16="http://schemas.microsoft.com/office/drawing/2014/main" id="{503AEADD-1D60-7FA5-BF72-B48609EC0AFE}"/>
              </a:ext>
            </a:extLst>
          </p:cNvPr>
          <p:cNvSpPr/>
          <p:nvPr/>
        </p:nvSpPr>
        <p:spPr>
          <a:xfrm>
            <a:off x="136358" y="979957"/>
            <a:ext cx="11919284" cy="5711781"/>
          </a:xfrm>
          <a:prstGeom prst="roundRect">
            <a:avLst>
              <a:gd name="adj" fmla="val 4081"/>
            </a:avLst>
          </a:prstGeom>
          <a:solidFill>
            <a:srgbClr val="A9A5F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3B5CEA71-54E9-1DA5-17D2-45A125535496}"/>
              </a:ext>
            </a:extLst>
          </p:cNvPr>
          <p:cNvSpPr/>
          <p:nvPr/>
        </p:nvSpPr>
        <p:spPr>
          <a:xfrm>
            <a:off x="229564" y="1268714"/>
            <a:ext cx="11673677" cy="5290659"/>
          </a:xfrm>
          <a:prstGeom prst="rect">
            <a:avLst/>
          </a:prstGeom>
          <a:gradFill flip="none" rotWithShape="1">
            <a:gsLst>
              <a:gs pos="94000">
                <a:srgbClr val="CDCDCD"/>
              </a:gs>
              <a:gs pos="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73E66084-DA7B-9ABB-6FEC-1248B3B519CE}"/>
              </a:ext>
            </a:extLst>
          </p:cNvPr>
          <p:cNvGrpSpPr/>
          <p:nvPr/>
        </p:nvGrpSpPr>
        <p:grpSpPr>
          <a:xfrm>
            <a:off x="174166" y="1015998"/>
            <a:ext cx="110793" cy="2898046"/>
            <a:chOff x="174166" y="1121883"/>
            <a:chExt cx="110793" cy="2898046"/>
          </a:xfrm>
        </p:grpSpPr>
        <p:cxnSp>
          <p:nvCxnSpPr>
            <p:cNvPr id="5" name="Straight Connector 4">
              <a:extLst>
                <a:ext uri="{FF2B5EF4-FFF2-40B4-BE49-F238E27FC236}">
                  <a16:creationId xmlns:a16="http://schemas.microsoft.com/office/drawing/2014/main" id="{8D22FC03-E399-A6A9-DFDF-988CC0E54A0C}"/>
                </a:ext>
              </a:extLst>
            </p:cNvPr>
            <p:cNvCxnSpPr>
              <a:cxnSpLocks/>
              <a:endCxn id="12" idx="1"/>
            </p:cNvCxnSpPr>
            <p:nvPr/>
          </p:nvCxnSpPr>
          <p:spPr>
            <a:xfrm>
              <a:off x="229564" y="1268715"/>
              <a:ext cx="0" cy="2751214"/>
            </a:xfrm>
            <a:prstGeom prst="line">
              <a:avLst/>
            </a:prstGeom>
            <a:ln w="19050"/>
          </p:spPr>
          <p:style>
            <a:lnRef idx="2">
              <a:schemeClr val="dk1"/>
            </a:lnRef>
            <a:fillRef idx="0">
              <a:schemeClr val="dk1"/>
            </a:fillRef>
            <a:effectRef idx="1">
              <a:schemeClr val="dk1"/>
            </a:effectRef>
            <a:fontRef idx="minor">
              <a:schemeClr val="tx1"/>
            </a:fontRef>
          </p:style>
        </p:cxnSp>
        <p:sp>
          <p:nvSpPr>
            <p:cNvPr id="7" name="Teardrop 6">
              <a:extLst>
                <a:ext uri="{FF2B5EF4-FFF2-40B4-BE49-F238E27FC236}">
                  <a16:creationId xmlns:a16="http://schemas.microsoft.com/office/drawing/2014/main" id="{BAE47AA3-AEBA-528F-05E2-1E33D904E2A2}"/>
                </a:ext>
              </a:extLst>
            </p:cNvPr>
            <p:cNvSpPr/>
            <p:nvPr/>
          </p:nvSpPr>
          <p:spPr>
            <a:xfrm rot="8100000">
              <a:off x="174166" y="1121883"/>
              <a:ext cx="110793" cy="110793"/>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6" name="Rectangle 15">
            <a:extLst>
              <a:ext uri="{FF2B5EF4-FFF2-40B4-BE49-F238E27FC236}">
                <a16:creationId xmlns:a16="http://schemas.microsoft.com/office/drawing/2014/main" id="{EEACFC83-BC6B-B15F-8096-59CF0CC78FF9}"/>
              </a:ext>
            </a:extLst>
          </p:cNvPr>
          <p:cNvSpPr/>
          <p:nvPr/>
        </p:nvSpPr>
        <p:spPr>
          <a:xfrm>
            <a:off x="1963813" y="1272553"/>
            <a:ext cx="8068083" cy="830997"/>
          </a:xfrm>
          <a:prstGeom prst="rect">
            <a:avLst/>
          </a:prstGeom>
        </p:spPr>
        <p:txBody>
          <a:bodyPr wrap="square">
            <a:spAutoFit/>
          </a:bodyPr>
          <a:lstStyle/>
          <a:p>
            <a:pPr lvl="0" algn="just">
              <a:defRPr/>
            </a:pPr>
            <a:endParaRPr lang="en-US" sz="2400" dirty="0">
              <a:solidFill>
                <a:prstClr val="black"/>
              </a:solidFill>
            </a:endParaRPr>
          </a:p>
          <a:p>
            <a:pPr lvl="0" algn="just">
              <a:defRPr/>
            </a:pPr>
            <a:endParaRPr lang="en-US" sz="2400" dirty="0">
              <a:solidFill>
                <a:prstClr val="black"/>
              </a:solidFill>
            </a:endParaRPr>
          </a:p>
        </p:txBody>
      </p:sp>
      <p:sp>
        <p:nvSpPr>
          <p:cNvPr id="3" name="TextBox 2">
            <a:extLst>
              <a:ext uri="{FF2B5EF4-FFF2-40B4-BE49-F238E27FC236}">
                <a16:creationId xmlns:a16="http://schemas.microsoft.com/office/drawing/2014/main" id="{A1404858-3279-373C-C2BD-D0973428023C}"/>
              </a:ext>
            </a:extLst>
          </p:cNvPr>
          <p:cNvSpPr txBox="1"/>
          <p:nvPr/>
        </p:nvSpPr>
        <p:spPr>
          <a:xfrm>
            <a:off x="322771" y="1234638"/>
            <a:ext cx="10271205" cy="464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t>Ridge Regression Model</a:t>
            </a:r>
            <a:endParaRPr lang="en-US" dirty="0"/>
          </a:p>
        </p:txBody>
      </p:sp>
      <p:pic>
        <p:nvPicPr>
          <p:cNvPr id="8" name="Picture 7">
            <a:extLst>
              <a:ext uri="{FF2B5EF4-FFF2-40B4-BE49-F238E27FC236}">
                <a16:creationId xmlns:a16="http://schemas.microsoft.com/office/drawing/2014/main" id="{A591BBD8-0CEC-B2CD-6EC5-717927D986E2}"/>
              </a:ext>
            </a:extLst>
          </p:cNvPr>
          <p:cNvPicPr>
            <a:picLocks noChangeAspect="1"/>
          </p:cNvPicPr>
          <p:nvPr/>
        </p:nvPicPr>
        <p:blipFill>
          <a:blip r:embed="rId5"/>
          <a:srcRect r="9432"/>
          <a:stretch/>
        </p:blipFill>
        <p:spPr>
          <a:xfrm>
            <a:off x="303756" y="2687849"/>
            <a:ext cx="5375149" cy="1933845"/>
          </a:xfrm>
          <a:prstGeom prst="rect">
            <a:avLst/>
          </a:prstGeom>
        </p:spPr>
      </p:pic>
      <p:pic>
        <p:nvPicPr>
          <p:cNvPr id="14" name="Picture 13">
            <a:extLst>
              <a:ext uri="{FF2B5EF4-FFF2-40B4-BE49-F238E27FC236}">
                <a16:creationId xmlns:a16="http://schemas.microsoft.com/office/drawing/2014/main" id="{02F533A1-737C-1D21-17AF-E394664C5996}"/>
              </a:ext>
            </a:extLst>
          </p:cNvPr>
          <p:cNvPicPr>
            <a:picLocks noChangeAspect="1"/>
          </p:cNvPicPr>
          <p:nvPr/>
        </p:nvPicPr>
        <p:blipFill>
          <a:blip r:embed="rId6"/>
          <a:stretch>
            <a:fillRect/>
          </a:stretch>
        </p:blipFill>
        <p:spPr>
          <a:xfrm>
            <a:off x="6066402" y="2208487"/>
            <a:ext cx="5710982" cy="3718469"/>
          </a:xfrm>
          <a:prstGeom prst="rect">
            <a:avLst/>
          </a:prstGeom>
        </p:spPr>
      </p:pic>
    </p:spTree>
    <p:extLst>
      <p:ext uri="{BB962C8B-B14F-4D97-AF65-F5344CB8AC3E}">
        <p14:creationId xmlns:p14="http://schemas.microsoft.com/office/powerpoint/2010/main" val="3522853305"/>
      </p:ext>
    </p:extLst>
  </p:cSld>
  <p:clrMapOvr>
    <a:masterClrMapping/>
  </p:clrMapOvr>
  <mc:AlternateContent xmlns:mc="http://schemas.openxmlformats.org/markup-compatibility/2006">
    <mc:Choice xmlns:p14="http://schemas.microsoft.com/office/powerpoint/2010/main" Requires="p14">
      <p:transition spd="slow" p14:dur="1400">
        <p14:door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75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par>
                                <p:cTn id="13" presetID="53" presetClass="entr" presetSubtype="16" fill="hold" grpId="0" nodeType="withEffect" nodePh="1">
                                  <p:stCondLst>
                                    <p:cond delay="1000"/>
                                  </p:stCondLst>
                                  <p:endCondLst>
                                    <p:cond evt="begin" delay="0">
                                      <p:tn val="13"/>
                                    </p:cond>
                                  </p:endCondLst>
                                  <p:iterate type="lt">
                                    <p:tmPct val="4000"/>
                                  </p:iterate>
                                  <p:childTnLst>
                                    <p:set>
                                      <p:cBhvr>
                                        <p:cTn id="14" dur="1" fill="hold">
                                          <p:stCondLst>
                                            <p:cond delay="0"/>
                                          </p:stCondLst>
                                        </p:cTn>
                                        <p:tgtEl>
                                          <p:spTgt spid="16"/>
                                        </p:tgtEl>
                                        <p:attrNameLst>
                                          <p:attrName>style.visibility</p:attrName>
                                        </p:attrNameLst>
                                      </p:cBhvr>
                                      <p:to>
                                        <p:strVal val="visible"/>
                                      </p:to>
                                    </p:set>
                                    <p:anim calcmode="lin" valueType="num">
                                      <p:cBhvr>
                                        <p:cTn id="15" dur="150" fill="hold"/>
                                        <p:tgtEl>
                                          <p:spTgt spid="16"/>
                                        </p:tgtEl>
                                        <p:attrNameLst>
                                          <p:attrName>ppt_w</p:attrName>
                                        </p:attrNameLst>
                                      </p:cBhvr>
                                      <p:tavLst>
                                        <p:tav tm="0">
                                          <p:val>
                                            <p:fltVal val="0"/>
                                          </p:val>
                                        </p:tav>
                                        <p:tav tm="100000">
                                          <p:val>
                                            <p:strVal val="#ppt_w"/>
                                          </p:val>
                                        </p:tav>
                                      </p:tavLst>
                                    </p:anim>
                                    <p:anim calcmode="lin" valueType="num">
                                      <p:cBhvr>
                                        <p:cTn id="16" dur="150" fill="hold"/>
                                        <p:tgtEl>
                                          <p:spTgt spid="16"/>
                                        </p:tgtEl>
                                        <p:attrNameLst>
                                          <p:attrName>ppt_h</p:attrName>
                                        </p:attrNameLst>
                                      </p:cBhvr>
                                      <p:tavLst>
                                        <p:tav tm="0">
                                          <p:val>
                                            <p:fltVal val="0"/>
                                          </p:val>
                                        </p:tav>
                                        <p:tav tm="100000">
                                          <p:val>
                                            <p:strVal val="#ppt_h"/>
                                          </p:val>
                                        </p:tav>
                                      </p:tavLst>
                                    </p:anim>
                                    <p:animEffect transition="in" filter="fade">
                                      <p:cBhvr>
                                        <p:cTn id="17" dur="1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90F87-5D59-7E10-92CD-483FF74758E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0051AA3-68DD-40BB-79C2-FA3E3905D14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55" y="0"/>
            <a:ext cx="12183837" cy="6858000"/>
          </a:xfrm>
          <a:prstGeom prst="rect">
            <a:avLst/>
          </a:prstGeom>
        </p:spPr>
      </p:pic>
      <p:grpSp>
        <p:nvGrpSpPr>
          <p:cNvPr id="9" name="Group 8">
            <a:extLst>
              <a:ext uri="{FF2B5EF4-FFF2-40B4-BE49-F238E27FC236}">
                <a16:creationId xmlns:a16="http://schemas.microsoft.com/office/drawing/2014/main" id="{9C972DA9-1BFE-D859-84CB-4FA91AB10C78}"/>
              </a:ext>
            </a:extLst>
          </p:cNvPr>
          <p:cNvGrpSpPr/>
          <p:nvPr/>
        </p:nvGrpSpPr>
        <p:grpSpPr>
          <a:xfrm>
            <a:off x="2070831" y="104937"/>
            <a:ext cx="7854045" cy="770083"/>
            <a:chOff x="5327374" y="275782"/>
            <a:chExt cx="13730841" cy="1540344"/>
          </a:xfrm>
        </p:grpSpPr>
        <p:sp>
          <p:nvSpPr>
            <p:cNvPr id="23" name="Rectangle: Rounded Corners 22">
              <a:extLst>
                <a:ext uri="{FF2B5EF4-FFF2-40B4-BE49-F238E27FC236}">
                  <a16:creationId xmlns:a16="http://schemas.microsoft.com/office/drawing/2014/main" id="{F6A6CA0D-CC92-8F0E-A839-5EF3982E3E90}"/>
                </a:ext>
              </a:extLst>
            </p:cNvPr>
            <p:cNvSpPr/>
            <p:nvPr/>
          </p:nvSpPr>
          <p:spPr>
            <a:xfrm>
              <a:off x="8192794" y="275782"/>
              <a:ext cx="7947328" cy="1254421"/>
            </a:xfrm>
            <a:prstGeom prst="roundRect">
              <a:avLst>
                <a:gd name="adj" fmla="val 50000"/>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Заголовок 2">
              <a:extLst>
                <a:ext uri="{FF2B5EF4-FFF2-40B4-BE49-F238E27FC236}">
                  <a16:creationId xmlns:a16="http://schemas.microsoft.com/office/drawing/2014/main" id="{B2D46314-AC8F-ADDB-9528-BF7D991520C3}"/>
                </a:ext>
              </a:extLst>
            </p:cNvPr>
            <p:cNvSpPr txBox="1">
              <a:spLocks/>
            </p:cNvSpPr>
            <p:nvPr/>
          </p:nvSpPr>
          <p:spPr>
            <a:xfrm>
              <a:off x="5327374" y="419797"/>
              <a:ext cx="13730841" cy="1396329"/>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725" algn="l"/>
                </a:tabLst>
                <a:defRPr sz="7200" b="0" i="0" kern="1200" baseline="0">
                  <a:solidFill>
                    <a:schemeClr val="tx2"/>
                  </a:solidFill>
                  <a:latin typeface="Roboto Medium" charset="0"/>
                  <a:ea typeface="Roboto Medium" charset="0"/>
                  <a:cs typeface="Roboto Medium" charset="0"/>
                </a:defRPr>
              </a:lvl1pPr>
            </a:lstStyle>
            <a:p>
              <a:pPr lvl="0">
                <a:defRPr/>
              </a:pPr>
              <a:r>
                <a:rPr lang="en-US" sz="2999" spc="150" dirty="0">
                  <a:solidFill>
                    <a:srgbClr val="002060"/>
                  </a:solidFill>
                  <a:latin typeface="Arial Black" panose="020B0A04020102020204" pitchFamily="34" charset="0"/>
                </a:rPr>
                <a:t>MODEL SELECTION</a:t>
              </a:r>
              <a:endParaRPr lang="en-US" sz="2999" spc="150" noProof="0" dirty="0">
                <a:solidFill>
                  <a:srgbClr val="002060"/>
                </a:solidFill>
                <a:latin typeface="Arial Black" panose="020B0A04020102020204" pitchFamily="34" charset="0"/>
              </a:endParaRPr>
            </a:p>
            <a:p>
              <a:pPr lvl="0">
                <a:defRPr/>
              </a:pPr>
              <a:endParaRPr kumimoji="0" lang="en-US" sz="2999" b="0" i="0" u="none" strike="noStrike" kern="1200" cap="none" spc="150" normalizeH="0" baseline="0" noProof="0" dirty="0">
                <a:ln>
                  <a:noFill/>
                </a:ln>
                <a:solidFill>
                  <a:srgbClr val="002060"/>
                </a:solidFill>
                <a:effectLst/>
                <a:uLnTx/>
                <a:uFillTx/>
                <a:latin typeface="Arial Black" panose="020B0A04020102020204" pitchFamily="34" charset="0"/>
              </a:endParaRPr>
            </a:p>
          </p:txBody>
        </p:sp>
      </p:grpSp>
      <p:sp>
        <p:nvSpPr>
          <p:cNvPr id="20" name="Rectangle: Rounded Corners 19">
            <a:extLst>
              <a:ext uri="{FF2B5EF4-FFF2-40B4-BE49-F238E27FC236}">
                <a16:creationId xmlns:a16="http://schemas.microsoft.com/office/drawing/2014/main" id="{193EE6D1-FFFD-5300-059C-4F6F0D7FF168}"/>
              </a:ext>
            </a:extLst>
          </p:cNvPr>
          <p:cNvSpPr/>
          <p:nvPr/>
        </p:nvSpPr>
        <p:spPr>
          <a:xfrm>
            <a:off x="136358" y="979957"/>
            <a:ext cx="11919284" cy="5711781"/>
          </a:xfrm>
          <a:prstGeom prst="roundRect">
            <a:avLst>
              <a:gd name="adj" fmla="val 4081"/>
            </a:avLst>
          </a:prstGeom>
          <a:solidFill>
            <a:srgbClr val="A9A5F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A0E217B8-2852-2854-C934-B5E089932C54}"/>
              </a:ext>
            </a:extLst>
          </p:cNvPr>
          <p:cNvSpPr/>
          <p:nvPr/>
        </p:nvSpPr>
        <p:spPr>
          <a:xfrm>
            <a:off x="229564" y="1268714"/>
            <a:ext cx="11673677" cy="5290659"/>
          </a:xfrm>
          <a:prstGeom prst="rect">
            <a:avLst/>
          </a:prstGeom>
          <a:gradFill flip="none" rotWithShape="1">
            <a:gsLst>
              <a:gs pos="94000">
                <a:srgbClr val="CDCDCD"/>
              </a:gs>
              <a:gs pos="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EF62BD10-FDD5-9D23-DAE7-EC1852DC420B}"/>
              </a:ext>
            </a:extLst>
          </p:cNvPr>
          <p:cNvGrpSpPr/>
          <p:nvPr/>
        </p:nvGrpSpPr>
        <p:grpSpPr>
          <a:xfrm>
            <a:off x="174166" y="1015998"/>
            <a:ext cx="110793" cy="2898046"/>
            <a:chOff x="174166" y="1121883"/>
            <a:chExt cx="110793" cy="2898046"/>
          </a:xfrm>
        </p:grpSpPr>
        <p:cxnSp>
          <p:nvCxnSpPr>
            <p:cNvPr id="5" name="Straight Connector 4">
              <a:extLst>
                <a:ext uri="{FF2B5EF4-FFF2-40B4-BE49-F238E27FC236}">
                  <a16:creationId xmlns:a16="http://schemas.microsoft.com/office/drawing/2014/main" id="{81BAC396-8279-F90F-EAD6-E1285BCEA4E3}"/>
                </a:ext>
              </a:extLst>
            </p:cNvPr>
            <p:cNvCxnSpPr>
              <a:cxnSpLocks/>
              <a:endCxn id="12" idx="1"/>
            </p:cNvCxnSpPr>
            <p:nvPr/>
          </p:nvCxnSpPr>
          <p:spPr>
            <a:xfrm>
              <a:off x="229564" y="1268715"/>
              <a:ext cx="0" cy="2751214"/>
            </a:xfrm>
            <a:prstGeom prst="line">
              <a:avLst/>
            </a:prstGeom>
            <a:ln w="19050"/>
          </p:spPr>
          <p:style>
            <a:lnRef idx="2">
              <a:schemeClr val="dk1"/>
            </a:lnRef>
            <a:fillRef idx="0">
              <a:schemeClr val="dk1"/>
            </a:fillRef>
            <a:effectRef idx="1">
              <a:schemeClr val="dk1"/>
            </a:effectRef>
            <a:fontRef idx="minor">
              <a:schemeClr val="tx1"/>
            </a:fontRef>
          </p:style>
        </p:cxnSp>
        <p:sp>
          <p:nvSpPr>
            <p:cNvPr id="7" name="Teardrop 6">
              <a:extLst>
                <a:ext uri="{FF2B5EF4-FFF2-40B4-BE49-F238E27FC236}">
                  <a16:creationId xmlns:a16="http://schemas.microsoft.com/office/drawing/2014/main" id="{766BCFBD-1D4B-264B-38A9-D663D934C99B}"/>
                </a:ext>
              </a:extLst>
            </p:cNvPr>
            <p:cNvSpPr/>
            <p:nvPr/>
          </p:nvSpPr>
          <p:spPr>
            <a:xfrm rot="8100000">
              <a:off x="174166" y="1121883"/>
              <a:ext cx="110793" cy="110793"/>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6" name="Rectangle 15">
            <a:extLst>
              <a:ext uri="{FF2B5EF4-FFF2-40B4-BE49-F238E27FC236}">
                <a16:creationId xmlns:a16="http://schemas.microsoft.com/office/drawing/2014/main" id="{F6B9E10B-7DFA-EE7A-6A80-1F769B73E357}"/>
              </a:ext>
            </a:extLst>
          </p:cNvPr>
          <p:cNvSpPr/>
          <p:nvPr/>
        </p:nvSpPr>
        <p:spPr>
          <a:xfrm>
            <a:off x="1963813" y="1272553"/>
            <a:ext cx="8068083" cy="830997"/>
          </a:xfrm>
          <a:prstGeom prst="rect">
            <a:avLst/>
          </a:prstGeom>
        </p:spPr>
        <p:txBody>
          <a:bodyPr wrap="square">
            <a:spAutoFit/>
          </a:bodyPr>
          <a:lstStyle/>
          <a:p>
            <a:pPr lvl="0" algn="just">
              <a:defRPr/>
            </a:pPr>
            <a:endParaRPr lang="en-US" sz="2400" dirty="0">
              <a:solidFill>
                <a:prstClr val="black"/>
              </a:solidFill>
            </a:endParaRPr>
          </a:p>
          <a:p>
            <a:pPr lvl="0" algn="just">
              <a:defRPr/>
            </a:pPr>
            <a:endParaRPr lang="en-US" sz="2400" dirty="0">
              <a:solidFill>
                <a:prstClr val="black"/>
              </a:solidFill>
            </a:endParaRPr>
          </a:p>
        </p:txBody>
      </p:sp>
      <p:sp>
        <p:nvSpPr>
          <p:cNvPr id="3" name="TextBox 2">
            <a:extLst>
              <a:ext uri="{FF2B5EF4-FFF2-40B4-BE49-F238E27FC236}">
                <a16:creationId xmlns:a16="http://schemas.microsoft.com/office/drawing/2014/main" id="{FA699BE2-A64D-C16A-1478-7E30C32F0143}"/>
              </a:ext>
            </a:extLst>
          </p:cNvPr>
          <p:cNvSpPr txBox="1"/>
          <p:nvPr/>
        </p:nvSpPr>
        <p:spPr>
          <a:xfrm>
            <a:off x="322771" y="1234638"/>
            <a:ext cx="10271205" cy="17113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t>Polynomial Regression</a:t>
            </a:r>
          </a:p>
          <a:p>
            <a:pPr>
              <a:lnSpc>
                <a:spcPct val="150000"/>
              </a:lnSpc>
            </a:pPr>
            <a:r>
              <a:rPr lang="en-US" dirty="0"/>
              <a:t>At Degree 2 the accuracy(R-Squared) was 46.19%</a:t>
            </a:r>
          </a:p>
          <a:p>
            <a:pPr>
              <a:lnSpc>
                <a:spcPct val="150000"/>
              </a:lnSpc>
            </a:pPr>
            <a:r>
              <a:rPr lang="en-US" dirty="0"/>
              <a:t>At Degree 3 the accuracy(R-Squared) was 49.83%</a:t>
            </a:r>
          </a:p>
          <a:p>
            <a:pPr>
              <a:lnSpc>
                <a:spcPct val="150000"/>
              </a:lnSpc>
            </a:pPr>
            <a:r>
              <a:rPr lang="en-US" dirty="0"/>
              <a:t>At Degree 4 the accuracy(R-Squared) was 50.94%</a:t>
            </a:r>
          </a:p>
        </p:txBody>
      </p:sp>
      <p:pic>
        <p:nvPicPr>
          <p:cNvPr id="6" name="Picture 5">
            <a:extLst>
              <a:ext uri="{FF2B5EF4-FFF2-40B4-BE49-F238E27FC236}">
                <a16:creationId xmlns:a16="http://schemas.microsoft.com/office/drawing/2014/main" id="{EC53C38F-DC9F-773B-C7AD-247796F30C03}"/>
              </a:ext>
            </a:extLst>
          </p:cNvPr>
          <p:cNvPicPr>
            <a:picLocks noChangeAspect="1"/>
          </p:cNvPicPr>
          <p:nvPr/>
        </p:nvPicPr>
        <p:blipFill>
          <a:blip r:embed="rId5"/>
          <a:stretch>
            <a:fillRect/>
          </a:stretch>
        </p:blipFill>
        <p:spPr>
          <a:xfrm>
            <a:off x="358068" y="3071687"/>
            <a:ext cx="6136861" cy="3362003"/>
          </a:xfrm>
          <a:prstGeom prst="rect">
            <a:avLst/>
          </a:prstGeom>
        </p:spPr>
      </p:pic>
      <p:pic>
        <p:nvPicPr>
          <p:cNvPr id="11" name="Picture 10">
            <a:extLst>
              <a:ext uri="{FF2B5EF4-FFF2-40B4-BE49-F238E27FC236}">
                <a16:creationId xmlns:a16="http://schemas.microsoft.com/office/drawing/2014/main" id="{19EBCA95-D69E-526E-6CF1-B741AF060C39}"/>
              </a:ext>
            </a:extLst>
          </p:cNvPr>
          <p:cNvPicPr>
            <a:picLocks noChangeAspect="1"/>
          </p:cNvPicPr>
          <p:nvPr/>
        </p:nvPicPr>
        <p:blipFill>
          <a:blip r:embed="rId6"/>
          <a:stretch>
            <a:fillRect/>
          </a:stretch>
        </p:blipFill>
        <p:spPr>
          <a:xfrm>
            <a:off x="6669420" y="3071687"/>
            <a:ext cx="5233821" cy="3362003"/>
          </a:xfrm>
          <a:prstGeom prst="rect">
            <a:avLst/>
          </a:prstGeom>
        </p:spPr>
      </p:pic>
    </p:spTree>
    <p:extLst>
      <p:ext uri="{BB962C8B-B14F-4D97-AF65-F5344CB8AC3E}">
        <p14:creationId xmlns:p14="http://schemas.microsoft.com/office/powerpoint/2010/main" val="794737516"/>
      </p:ext>
    </p:extLst>
  </p:cSld>
  <p:clrMapOvr>
    <a:masterClrMapping/>
  </p:clrMapOvr>
  <mc:AlternateContent xmlns:mc="http://schemas.openxmlformats.org/markup-compatibility/2006">
    <mc:Choice xmlns:p14="http://schemas.microsoft.com/office/powerpoint/2010/main" Requires="p14">
      <p:transition spd="slow" p14:dur="1400">
        <p14:door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75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par>
                                <p:cTn id="13" presetID="53" presetClass="entr" presetSubtype="16" fill="hold" grpId="0" nodeType="withEffect" nodePh="1">
                                  <p:stCondLst>
                                    <p:cond delay="1000"/>
                                  </p:stCondLst>
                                  <p:endCondLst>
                                    <p:cond evt="begin" delay="0">
                                      <p:tn val="13"/>
                                    </p:cond>
                                  </p:endCondLst>
                                  <p:iterate type="lt">
                                    <p:tmPct val="4000"/>
                                  </p:iterate>
                                  <p:childTnLst>
                                    <p:set>
                                      <p:cBhvr>
                                        <p:cTn id="14" dur="1" fill="hold">
                                          <p:stCondLst>
                                            <p:cond delay="0"/>
                                          </p:stCondLst>
                                        </p:cTn>
                                        <p:tgtEl>
                                          <p:spTgt spid="16"/>
                                        </p:tgtEl>
                                        <p:attrNameLst>
                                          <p:attrName>style.visibility</p:attrName>
                                        </p:attrNameLst>
                                      </p:cBhvr>
                                      <p:to>
                                        <p:strVal val="visible"/>
                                      </p:to>
                                    </p:set>
                                    <p:anim calcmode="lin" valueType="num">
                                      <p:cBhvr>
                                        <p:cTn id="15" dur="150" fill="hold"/>
                                        <p:tgtEl>
                                          <p:spTgt spid="16"/>
                                        </p:tgtEl>
                                        <p:attrNameLst>
                                          <p:attrName>ppt_w</p:attrName>
                                        </p:attrNameLst>
                                      </p:cBhvr>
                                      <p:tavLst>
                                        <p:tav tm="0">
                                          <p:val>
                                            <p:fltVal val="0"/>
                                          </p:val>
                                        </p:tav>
                                        <p:tav tm="100000">
                                          <p:val>
                                            <p:strVal val="#ppt_w"/>
                                          </p:val>
                                        </p:tav>
                                      </p:tavLst>
                                    </p:anim>
                                    <p:anim calcmode="lin" valueType="num">
                                      <p:cBhvr>
                                        <p:cTn id="16" dur="150" fill="hold"/>
                                        <p:tgtEl>
                                          <p:spTgt spid="16"/>
                                        </p:tgtEl>
                                        <p:attrNameLst>
                                          <p:attrName>ppt_h</p:attrName>
                                        </p:attrNameLst>
                                      </p:cBhvr>
                                      <p:tavLst>
                                        <p:tav tm="0">
                                          <p:val>
                                            <p:fltVal val="0"/>
                                          </p:val>
                                        </p:tav>
                                        <p:tav tm="100000">
                                          <p:val>
                                            <p:strVal val="#ppt_h"/>
                                          </p:val>
                                        </p:tav>
                                      </p:tavLst>
                                    </p:anim>
                                    <p:animEffect transition="in" filter="fade">
                                      <p:cBhvr>
                                        <p:cTn id="17" dur="1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55AF2-0B29-6C04-15AF-6075CC52608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FBA5947-4012-67BA-1B6F-4091F0EEA036}"/>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55" y="0"/>
            <a:ext cx="12183837" cy="6858000"/>
          </a:xfrm>
          <a:prstGeom prst="rect">
            <a:avLst/>
          </a:prstGeom>
        </p:spPr>
      </p:pic>
      <p:grpSp>
        <p:nvGrpSpPr>
          <p:cNvPr id="9" name="Group 8">
            <a:extLst>
              <a:ext uri="{FF2B5EF4-FFF2-40B4-BE49-F238E27FC236}">
                <a16:creationId xmlns:a16="http://schemas.microsoft.com/office/drawing/2014/main" id="{9616584E-3B64-D301-11A8-63D30F7DFC12}"/>
              </a:ext>
            </a:extLst>
          </p:cNvPr>
          <p:cNvGrpSpPr/>
          <p:nvPr/>
        </p:nvGrpSpPr>
        <p:grpSpPr>
          <a:xfrm>
            <a:off x="2070831" y="104937"/>
            <a:ext cx="7854045" cy="770083"/>
            <a:chOff x="5327374" y="275782"/>
            <a:chExt cx="13730841" cy="1540344"/>
          </a:xfrm>
        </p:grpSpPr>
        <p:sp>
          <p:nvSpPr>
            <p:cNvPr id="23" name="Rectangle: Rounded Corners 22">
              <a:extLst>
                <a:ext uri="{FF2B5EF4-FFF2-40B4-BE49-F238E27FC236}">
                  <a16:creationId xmlns:a16="http://schemas.microsoft.com/office/drawing/2014/main" id="{725B5817-F957-9C72-FA3E-4E9146CC4261}"/>
                </a:ext>
              </a:extLst>
            </p:cNvPr>
            <p:cNvSpPr/>
            <p:nvPr/>
          </p:nvSpPr>
          <p:spPr>
            <a:xfrm>
              <a:off x="8192794" y="275782"/>
              <a:ext cx="7947328" cy="1254421"/>
            </a:xfrm>
            <a:prstGeom prst="roundRect">
              <a:avLst>
                <a:gd name="adj" fmla="val 50000"/>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Заголовок 2">
              <a:extLst>
                <a:ext uri="{FF2B5EF4-FFF2-40B4-BE49-F238E27FC236}">
                  <a16:creationId xmlns:a16="http://schemas.microsoft.com/office/drawing/2014/main" id="{9A79CE7C-F4AB-EA59-4B7A-B8B53D44449A}"/>
                </a:ext>
              </a:extLst>
            </p:cNvPr>
            <p:cNvSpPr txBox="1">
              <a:spLocks/>
            </p:cNvSpPr>
            <p:nvPr/>
          </p:nvSpPr>
          <p:spPr>
            <a:xfrm>
              <a:off x="5327374" y="419797"/>
              <a:ext cx="13730841" cy="1396329"/>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725" algn="l"/>
                </a:tabLst>
                <a:defRPr sz="7200" b="0" i="0" kern="1200" baseline="0">
                  <a:solidFill>
                    <a:schemeClr val="tx2"/>
                  </a:solidFill>
                  <a:latin typeface="Roboto Medium" charset="0"/>
                  <a:ea typeface="Roboto Medium" charset="0"/>
                  <a:cs typeface="Roboto Medium" charset="0"/>
                </a:defRPr>
              </a:lvl1pPr>
            </a:lstStyle>
            <a:p>
              <a:pPr lvl="0">
                <a:defRPr/>
              </a:pPr>
              <a:r>
                <a:rPr lang="en-US" sz="2999" spc="150" dirty="0">
                  <a:solidFill>
                    <a:srgbClr val="002060"/>
                  </a:solidFill>
                  <a:latin typeface="Arial Black" panose="020B0A04020102020204" pitchFamily="34" charset="0"/>
                </a:rPr>
                <a:t>MODEL SELECTION</a:t>
              </a:r>
              <a:endParaRPr lang="en-US" sz="2999" spc="150" noProof="0" dirty="0">
                <a:solidFill>
                  <a:srgbClr val="002060"/>
                </a:solidFill>
                <a:latin typeface="Arial Black" panose="020B0A04020102020204" pitchFamily="34" charset="0"/>
              </a:endParaRPr>
            </a:p>
            <a:p>
              <a:pPr lvl="0">
                <a:defRPr/>
              </a:pPr>
              <a:endParaRPr kumimoji="0" lang="en-US" sz="2999" b="0" i="0" u="none" strike="noStrike" kern="1200" cap="none" spc="150" normalizeH="0" baseline="0" noProof="0" dirty="0">
                <a:ln>
                  <a:noFill/>
                </a:ln>
                <a:solidFill>
                  <a:srgbClr val="002060"/>
                </a:solidFill>
                <a:effectLst/>
                <a:uLnTx/>
                <a:uFillTx/>
                <a:latin typeface="Arial Black" panose="020B0A04020102020204" pitchFamily="34" charset="0"/>
              </a:endParaRPr>
            </a:p>
          </p:txBody>
        </p:sp>
      </p:grpSp>
      <p:sp>
        <p:nvSpPr>
          <p:cNvPr id="20" name="Rectangle: Rounded Corners 19">
            <a:extLst>
              <a:ext uri="{FF2B5EF4-FFF2-40B4-BE49-F238E27FC236}">
                <a16:creationId xmlns:a16="http://schemas.microsoft.com/office/drawing/2014/main" id="{DDB6B60B-5744-8144-681B-B05EAC3268D9}"/>
              </a:ext>
            </a:extLst>
          </p:cNvPr>
          <p:cNvSpPr/>
          <p:nvPr/>
        </p:nvSpPr>
        <p:spPr>
          <a:xfrm>
            <a:off x="136358" y="979957"/>
            <a:ext cx="11919284" cy="5711781"/>
          </a:xfrm>
          <a:prstGeom prst="roundRect">
            <a:avLst>
              <a:gd name="adj" fmla="val 4081"/>
            </a:avLst>
          </a:prstGeom>
          <a:solidFill>
            <a:srgbClr val="A9A5F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7C6ACCA-0352-3015-9288-1D0CABDA6BB0}"/>
              </a:ext>
            </a:extLst>
          </p:cNvPr>
          <p:cNvSpPr/>
          <p:nvPr/>
        </p:nvSpPr>
        <p:spPr>
          <a:xfrm>
            <a:off x="229564" y="1268714"/>
            <a:ext cx="11673677" cy="5290659"/>
          </a:xfrm>
          <a:prstGeom prst="rect">
            <a:avLst/>
          </a:prstGeom>
          <a:gradFill flip="none" rotWithShape="1">
            <a:gsLst>
              <a:gs pos="94000">
                <a:srgbClr val="CDCDCD"/>
              </a:gs>
              <a:gs pos="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BE8E0EE1-D89E-D696-D02C-7F9A5EE1AEAB}"/>
              </a:ext>
            </a:extLst>
          </p:cNvPr>
          <p:cNvGrpSpPr/>
          <p:nvPr/>
        </p:nvGrpSpPr>
        <p:grpSpPr>
          <a:xfrm>
            <a:off x="174166" y="1015998"/>
            <a:ext cx="110793" cy="2898046"/>
            <a:chOff x="174166" y="1121883"/>
            <a:chExt cx="110793" cy="2898046"/>
          </a:xfrm>
        </p:grpSpPr>
        <p:cxnSp>
          <p:nvCxnSpPr>
            <p:cNvPr id="5" name="Straight Connector 4">
              <a:extLst>
                <a:ext uri="{FF2B5EF4-FFF2-40B4-BE49-F238E27FC236}">
                  <a16:creationId xmlns:a16="http://schemas.microsoft.com/office/drawing/2014/main" id="{1CDC4233-5E33-8D09-0ECC-82027A0B1002}"/>
                </a:ext>
              </a:extLst>
            </p:cNvPr>
            <p:cNvCxnSpPr>
              <a:cxnSpLocks/>
              <a:endCxn id="12" idx="1"/>
            </p:cNvCxnSpPr>
            <p:nvPr/>
          </p:nvCxnSpPr>
          <p:spPr>
            <a:xfrm>
              <a:off x="229564" y="1268715"/>
              <a:ext cx="0" cy="2751214"/>
            </a:xfrm>
            <a:prstGeom prst="line">
              <a:avLst/>
            </a:prstGeom>
            <a:ln w="19050"/>
          </p:spPr>
          <p:style>
            <a:lnRef idx="2">
              <a:schemeClr val="dk1"/>
            </a:lnRef>
            <a:fillRef idx="0">
              <a:schemeClr val="dk1"/>
            </a:fillRef>
            <a:effectRef idx="1">
              <a:schemeClr val="dk1"/>
            </a:effectRef>
            <a:fontRef idx="minor">
              <a:schemeClr val="tx1"/>
            </a:fontRef>
          </p:style>
        </p:cxnSp>
        <p:sp>
          <p:nvSpPr>
            <p:cNvPr id="7" name="Teardrop 6">
              <a:extLst>
                <a:ext uri="{FF2B5EF4-FFF2-40B4-BE49-F238E27FC236}">
                  <a16:creationId xmlns:a16="http://schemas.microsoft.com/office/drawing/2014/main" id="{7AD87362-794C-94FC-2F81-56C4B56ABFA3}"/>
                </a:ext>
              </a:extLst>
            </p:cNvPr>
            <p:cNvSpPr/>
            <p:nvPr/>
          </p:nvSpPr>
          <p:spPr>
            <a:xfrm rot="8100000">
              <a:off x="174166" y="1121883"/>
              <a:ext cx="110793" cy="110793"/>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6" name="Rectangle 15">
            <a:extLst>
              <a:ext uri="{FF2B5EF4-FFF2-40B4-BE49-F238E27FC236}">
                <a16:creationId xmlns:a16="http://schemas.microsoft.com/office/drawing/2014/main" id="{5BDA974D-FDCC-EBA4-9A57-21C2B35DCBBB}"/>
              </a:ext>
            </a:extLst>
          </p:cNvPr>
          <p:cNvSpPr/>
          <p:nvPr/>
        </p:nvSpPr>
        <p:spPr>
          <a:xfrm>
            <a:off x="1963813" y="1272553"/>
            <a:ext cx="8068083" cy="830997"/>
          </a:xfrm>
          <a:prstGeom prst="rect">
            <a:avLst/>
          </a:prstGeom>
        </p:spPr>
        <p:txBody>
          <a:bodyPr wrap="square">
            <a:spAutoFit/>
          </a:bodyPr>
          <a:lstStyle/>
          <a:p>
            <a:pPr lvl="0" algn="just">
              <a:defRPr/>
            </a:pPr>
            <a:endParaRPr lang="en-US" sz="2400" dirty="0">
              <a:solidFill>
                <a:prstClr val="black"/>
              </a:solidFill>
            </a:endParaRPr>
          </a:p>
          <a:p>
            <a:pPr lvl="0" algn="just">
              <a:defRPr/>
            </a:pPr>
            <a:endParaRPr lang="en-US" sz="2400" dirty="0">
              <a:solidFill>
                <a:prstClr val="black"/>
              </a:solidFill>
            </a:endParaRPr>
          </a:p>
        </p:txBody>
      </p:sp>
      <p:sp>
        <p:nvSpPr>
          <p:cNvPr id="3" name="TextBox 2">
            <a:extLst>
              <a:ext uri="{FF2B5EF4-FFF2-40B4-BE49-F238E27FC236}">
                <a16:creationId xmlns:a16="http://schemas.microsoft.com/office/drawing/2014/main" id="{DC2C0C64-A840-34D9-996A-51C91C3FCB27}"/>
              </a:ext>
            </a:extLst>
          </p:cNvPr>
          <p:cNvSpPr txBox="1"/>
          <p:nvPr/>
        </p:nvSpPr>
        <p:spPr>
          <a:xfrm>
            <a:off x="322771" y="1234638"/>
            <a:ext cx="10271205"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Decision Tree we got R Squared score equals to 46.66%</a:t>
            </a:r>
          </a:p>
          <a:p>
            <a:pPr marL="285750" indent="-285750">
              <a:lnSpc>
                <a:spcPct val="150000"/>
              </a:lnSpc>
              <a:buFont typeface="Arial" panose="020B0604020202020204" pitchFamily="34" charset="0"/>
              <a:buChar char="•"/>
            </a:pPr>
            <a:r>
              <a:rPr lang="en-US" dirty="0"/>
              <a:t>When we applied Random Forest then we got R Squared Score equals to 62.28%</a:t>
            </a:r>
          </a:p>
        </p:txBody>
      </p:sp>
      <p:pic>
        <p:nvPicPr>
          <p:cNvPr id="8" name="Picture 7">
            <a:extLst>
              <a:ext uri="{FF2B5EF4-FFF2-40B4-BE49-F238E27FC236}">
                <a16:creationId xmlns:a16="http://schemas.microsoft.com/office/drawing/2014/main" id="{B6596185-304E-6AF9-64A2-E6FAA64F98F4}"/>
              </a:ext>
            </a:extLst>
          </p:cNvPr>
          <p:cNvPicPr>
            <a:picLocks noChangeAspect="1"/>
          </p:cNvPicPr>
          <p:nvPr/>
        </p:nvPicPr>
        <p:blipFill>
          <a:blip r:embed="rId5"/>
          <a:srcRect r="2041"/>
          <a:stretch/>
        </p:blipFill>
        <p:spPr>
          <a:xfrm>
            <a:off x="469321" y="2492241"/>
            <a:ext cx="5528532" cy="3132100"/>
          </a:xfrm>
          <a:prstGeom prst="rect">
            <a:avLst/>
          </a:prstGeom>
        </p:spPr>
      </p:pic>
      <p:pic>
        <p:nvPicPr>
          <p:cNvPr id="14" name="Picture 13">
            <a:extLst>
              <a:ext uri="{FF2B5EF4-FFF2-40B4-BE49-F238E27FC236}">
                <a16:creationId xmlns:a16="http://schemas.microsoft.com/office/drawing/2014/main" id="{6ED4EBE2-9864-47D1-18BA-D34F505652C6}"/>
              </a:ext>
            </a:extLst>
          </p:cNvPr>
          <p:cNvPicPr>
            <a:picLocks noChangeAspect="1"/>
          </p:cNvPicPr>
          <p:nvPr/>
        </p:nvPicPr>
        <p:blipFill>
          <a:blip r:embed="rId6"/>
          <a:stretch>
            <a:fillRect/>
          </a:stretch>
        </p:blipFill>
        <p:spPr>
          <a:xfrm>
            <a:off x="6296365" y="2492241"/>
            <a:ext cx="5029362" cy="3131121"/>
          </a:xfrm>
          <a:prstGeom prst="rect">
            <a:avLst/>
          </a:prstGeom>
        </p:spPr>
      </p:pic>
    </p:spTree>
    <p:extLst>
      <p:ext uri="{BB962C8B-B14F-4D97-AF65-F5344CB8AC3E}">
        <p14:creationId xmlns:p14="http://schemas.microsoft.com/office/powerpoint/2010/main" val="4048576888"/>
      </p:ext>
    </p:extLst>
  </p:cSld>
  <p:clrMapOvr>
    <a:masterClrMapping/>
  </p:clrMapOvr>
  <mc:AlternateContent xmlns:mc="http://schemas.openxmlformats.org/markup-compatibility/2006">
    <mc:Choice xmlns:p14="http://schemas.microsoft.com/office/powerpoint/2010/main" Requires="p14">
      <p:transition spd="slow" p14:dur="1400">
        <p14:door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75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par>
                                <p:cTn id="13" presetID="53" presetClass="entr" presetSubtype="16" fill="hold" grpId="0" nodeType="withEffect" nodePh="1">
                                  <p:stCondLst>
                                    <p:cond delay="1000"/>
                                  </p:stCondLst>
                                  <p:endCondLst>
                                    <p:cond evt="begin" delay="0">
                                      <p:tn val="13"/>
                                    </p:cond>
                                  </p:endCondLst>
                                  <p:iterate type="lt">
                                    <p:tmPct val="4000"/>
                                  </p:iterate>
                                  <p:childTnLst>
                                    <p:set>
                                      <p:cBhvr>
                                        <p:cTn id="14" dur="1" fill="hold">
                                          <p:stCondLst>
                                            <p:cond delay="0"/>
                                          </p:stCondLst>
                                        </p:cTn>
                                        <p:tgtEl>
                                          <p:spTgt spid="16"/>
                                        </p:tgtEl>
                                        <p:attrNameLst>
                                          <p:attrName>style.visibility</p:attrName>
                                        </p:attrNameLst>
                                      </p:cBhvr>
                                      <p:to>
                                        <p:strVal val="visible"/>
                                      </p:to>
                                    </p:set>
                                    <p:anim calcmode="lin" valueType="num">
                                      <p:cBhvr>
                                        <p:cTn id="15" dur="150" fill="hold"/>
                                        <p:tgtEl>
                                          <p:spTgt spid="16"/>
                                        </p:tgtEl>
                                        <p:attrNameLst>
                                          <p:attrName>ppt_w</p:attrName>
                                        </p:attrNameLst>
                                      </p:cBhvr>
                                      <p:tavLst>
                                        <p:tav tm="0">
                                          <p:val>
                                            <p:fltVal val="0"/>
                                          </p:val>
                                        </p:tav>
                                        <p:tav tm="100000">
                                          <p:val>
                                            <p:strVal val="#ppt_w"/>
                                          </p:val>
                                        </p:tav>
                                      </p:tavLst>
                                    </p:anim>
                                    <p:anim calcmode="lin" valueType="num">
                                      <p:cBhvr>
                                        <p:cTn id="16" dur="150" fill="hold"/>
                                        <p:tgtEl>
                                          <p:spTgt spid="16"/>
                                        </p:tgtEl>
                                        <p:attrNameLst>
                                          <p:attrName>ppt_h</p:attrName>
                                        </p:attrNameLst>
                                      </p:cBhvr>
                                      <p:tavLst>
                                        <p:tav tm="0">
                                          <p:val>
                                            <p:fltVal val="0"/>
                                          </p:val>
                                        </p:tav>
                                        <p:tav tm="100000">
                                          <p:val>
                                            <p:strVal val="#ppt_h"/>
                                          </p:val>
                                        </p:tav>
                                      </p:tavLst>
                                    </p:anim>
                                    <p:animEffect transition="in" filter="fade">
                                      <p:cBhvr>
                                        <p:cTn id="17" dur="1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07D116-8F12-4D9C-B083-B824CBDEC44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55" y="0"/>
            <a:ext cx="12183837" cy="6858000"/>
          </a:xfrm>
          <a:prstGeom prst="rect">
            <a:avLst/>
          </a:prstGeom>
        </p:spPr>
      </p:pic>
      <p:grpSp>
        <p:nvGrpSpPr>
          <p:cNvPr id="9" name="Group 8">
            <a:extLst>
              <a:ext uri="{FF2B5EF4-FFF2-40B4-BE49-F238E27FC236}">
                <a16:creationId xmlns:a16="http://schemas.microsoft.com/office/drawing/2014/main" id="{1F7E6DFF-43DA-4FBF-8C61-D7FF6629B3FF}"/>
              </a:ext>
            </a:extLst>
          </p:cNvPr>
          <p:cNvGrpSpPr/>
          <p:nvPr/>
        </p:nvGrpSpPr>
        <p:grpSpPr>
          <a:xfrm>
            <a:off x="2070831" y="104937"/>
            <a:ext cx="7854045" cy="770083"/>
            <a:chOff x="5327374" y="275782"/>
            <a:chExt cx="13730841" cy="1540344"/>
          </a:xfrm>
        </p:grpSpPr>
        <p:sp>
          <p:nvSpPr>
            <p:cNvPr id="23" name="Rectangle: Rounded Corners 22">
              <a:extLst>
                <a:ext uri="{FF2B5EF4-FFF2-40B4-BE49-F238E27FC236}">
                  <a16:creationId xmlns:a16="http://schemas.microsoft.com/office/drawing/2014/main" id="{AE90BA9F-1BDA-4576-AF55-84EE972DFF4C}"/>
                </a:ext>
              </a:extLst>
            </p:cNvPr>
            <p:cNvSpPr/>
            <p:nvPr/>
          </p:nvSpPr>
          <p:spPr>
            <a:xfrm>
              <a:off x="9195225" y="275782"/>
              <a:ext cx="5959693" cy="1254421"/>
            </a:xfrm>
            <a:prstGeom prst="roundRect">
              <a:avLst>
                <a:gd name="adj" fmla="val 50000"/>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Заголовок 2">
              <a:extLst>
                <a:ext uri="{FF2B5EF4-FFF2-40B4-BE49-F238E27FC236}">
                  <a16:creationId xmlns:a16="http://schemas.microsoft.com/office/drawing/2014/main" id="{BC27C0E1-F0EE-4E95-9828-6B1C4C362CAC}"/>
                </a:ext>
              </a:extLst>
            </p:cNvPr>
            <p:cNvSpPr txBox="1">
              <a:spLocks/>
            </p:cNvSpPr>
            <p:nvPr/>
          </p:nvSpPr>
          <p:spPr>
            <a:xfrm>
              <a:off x="5327374" y="419797"/>
              <a:ext cx="13730841" cy="1396329"/>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725" algn="l"/>
                </a:tabLst>
                <a:defRPr sz="7200" b="0" i="0" kern="1200" baseline="0">
                  <a:solidFill>
                    <a:schemeClr val="tx2"/>
                  </a:solidFill>
                  <a:latin typeface="Roboto Medium" charset="0"/>
                  <a:ea typeface="Roboto Medium" charset="0"/>
                  <a:cs typeface="Roboto Medium" charset="0"/>
                </a:defRPr>
              </a:lvl1pPr>
            </a:lstStyle>
            <a:p>
              <a:pPr lvl="0">
                <a:defRPr/>
              </a:pPr>
              <a:r>
                <a:rPr lang="en-US" sz="2999" spc="150" noProof="0" dirty="0">
                  <a:solidFill>
                    <a:srgbClr val="002060"/>
                  </a:solidFill>
                  <a:latin typeface="Arial Black" panose="020B0A04020102020204" pitchFamily="34" charset="0"/>
                </a:rPr>
                <a:t>CONCLUSION</a:t>
              </a:r>
            </a:p>
            <a:p>
              <a:pPr lvl="0">
                <a:defRPr/>
              </a:pPr>
              <a:endParaRPr kumimoji="0" lang="en-US" sz="2999" b="0" i="0" u="none" strike="noStrike" kern="1200" cap="none" spc="150" normalizeH="0" baseline="0" noProof="0" dirty="0">
                <a:ln>
                  <a:noFill/>
                </a:ln>
                <a:solidFill>
                  <a:srgbClr val="002060"/>
                </a:solidFill>
                <a:effectLst/>
                <a:uLnTx/>
                <a:uFillTx/>
                <a:latin typeface="Arial Black" panose="020B0A04020102020204" pitchFamily="34" charset="0"/>
              </a:endParaRPr>
            </a:p>
          </p:txBody>
        </p:sp>
      </p:grpSp>
      <p:sp>
        <p:nvSpPr>
          <p:cNvPr id="20" name="Rectangle: Rounded Corners 19">
            <a:extLst>
              <a:ext uri="{FF2B5EF4-FFF2-40B4-BE49-F238E27FC236}">
                <a16:creationId xmlns:a16="http://schemas.microsoft.com/office/drawing/2014/main" id="{8C2A899C-1EC7-4C1E-AC3F-456BB86EB70D}"/>
              </a:ext>
            </a:extLst>
          </p:cNvPr>
          <p:cNvSpPr/>
          <p:nvPr/>
        </p:nvSpPr>
        <p:spPr>
          <a:xfrm>
            <a:off x="1452022" y="979957"/>
            <a:ext cx="9287957" cy="5711781"/>
          </a:xfrm>
          <a:prstGeom prst="roundRect">
            <a:avLst>
              <a:gd name="adj" fmla="val 4081"/>
            </a:avLst>
          </a:prstGeom>
          <a:solidFill>
            <a:srgbClr val="A9A5F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B01E4BC-5523-4140-AB58-E98BD8C82868}"/>
              </a:ext>
            </a:extLst>
          </p:cNvPr>
          <p:cNvSpPr/>
          <p:nvPr/>
        </p:nvSpPr>
        <p:spPr>
          <a:xfrm>
            <a:off x="1873881" y="1244872"/>
            <a:ext cx="8508076" cy="5290659"/>
          </a:xfrm>
          <a:prstGeom prst="rect">
            <a:avLst/>
          </a:prstGeom>
          <a:gradFill flip="none" rotWithShape="1">
            <a:gsLst>
              <a:gs pos="94000">
                <a:srgbClr val="CDCDCD"/>
              </a:gs>
              <a:gs pos="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3550B50B-A1E7-4C0F-8623-B48CF2F98808}"/>
              </a:ext>
            </a:extLst>
          </p:cNvPr>
          <p:cNvGrpSpPr/>
          <p:nvPr/>
        </p:nvGrpSpPr>
        <p:grpSpPr>
          <a:xfrm>
            <a:off x="1818483" y="1108495"/>
            <a:ext cx="110793" cy="2781707"/>
            <a:chOff x="1818483" y="1214380"/>
            <a:chExt cx="110793" cy="2781707"/>
          </a:xfrm>
        </p:grpSpPr>
        <p:cxnSp>
          <p:nvCxnSpPr>
            <p:cNvPr id="5" name="Straight Connector 4">
              <a:extLst>
                <a:ext uri="{FF2B5EF4-FFF2-40B4-BE49-F238E27FC236}">
                  <a16:creationId xmlns:a16="http://schemas.microsoft.com/office/drawing/2014/main" id="{CCE68804-B372-4A7A-A98E-AD61883BD2A1}"/>
                </a:ext>
              </a:extLst>
            </p:cNvPr>
            <p:cNvCxnSpPr>
              <a:cxnSpLocks/>
              <a:endCxn id="12" idx="1"/>
            </p:cNvCxnSpPr>
            <p:nvPr/>
          </p:nvCxnSpPr>
          <p:spPr>
            <a:xfrm>
              <a:off x="1873880" y="1244873"/>
              <a:ext cx="1" cy="2751214"/>
            </a:xfrm>
            <a:prstGeom prst="line">
              <a:avLst/>
            </a:prstGeom>
            <a:ln w="19050"/>
          </p:spPr>
          <p:style>
            <a:lnRef idx="2">
              <a:schemeClr val="dk1"/>
            </a:lnRef>
            <a:fillRef idx="0">
              <a:schemeClr val="dk1"/>
            </a:fillRef>
            <a:effectRef idx="1">
              <a:schemeClr val="dk1"/>
            </a:effectRef>
            <a:fontRef idx="minor">
              <a:schemeClr val="tx1"/>
            </a:fontRef>
          </p:style>
        </p:cxnSp>
        <p:sp>
          <p:nvSpPr>
            <p:cNvPr id="7" name="Teardrop 6">
              <a:extLst>
                <a:ext uri="{FF2B5EF4-FFF2-40B4-BE49-F238E27FC236}">
                  <a16:creationId xmlns:a16="http://schemas.microsoft.com/office/drawing/2014/main" id="{A5A75995-91E5-40E8-B3BC-ADC85D7397C4}"/>
                </a:ext>
              </a:extLst>
            </p:cNvPr>
            <p:cNvSpPr/>
            <p:nvPr/>
          </p:nvSpPr>
          <p:spPr>
            <a:xfrm rot="8100000">
              <a:off x="1818483" y="1214380"/>
              <a:ext cx="110793" cy="110793"/>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6" name="Rectangle 15">
            <a:extLst>
              <a:ext uri="{FF2B5EF4-FFF2-40B4-BE49-F238E27FC236}">
                <a16:creationId xmlns:a16="http://schemas.microsoft.com/office/drawing/2014/main" id="{9BC3E9EC-FA7F-4333-A6C3-B0040A268EAD}"/>
              </a:ext>
            </a:extLst>
          </p:cNvPr>
          <p:cNvSpPr/>
          <p:nvPr/>
        </p:nvSpPr>
        <p:spPr>
          <a:xfrm>
            <a:off x="1963813" y="1272553"/>
            <a:ext cx="8068083" cy="830997"/>
          </a:xfrm>
          <a:prstGeom prst="rect">
            <a:avLst/>
          </a:prstGeom>
        </p:spPr>
        <p:txBody>
          <a:bodyPr wrap="square">
            <a:spAutoFit/>
          </a:bodyPr>
          <a:lstStyle/>
          <a:p>
            <a:pPr lvl="0" algn="just">
              <a:defRPr/>
            </a:pPr>
            <a:endParaRPr lang="en-US" sz="2400" dirty="0">
              <a:solidFill>
                <a:prstClr val="black"/>
              </a:solidFill>
            </a:endParaRPr>
          </a:p>
          <a:p>
            <a:pPr lvl="0" algn="just">
              <a:defRPr/>
            </a:pPr>
            <a:endParaRPr lang="en-US" sz="2400" dirty="0">
              <a:solidFill>
                <a:prstClr val="black"/>
              </a:solidFill>
            </a:endParaRPr>
          </a:p>
        </p:txBody>
      </p:sp>
      <p:sp>
        <p:nvSpPr>
          <p:cNvPr id="3" name="TextBox 2"/>
          <p:cNvSpPr txBox="1"/>
          <p:nvPr/>
        </p:nvSpPr>
        <p:spPr>
          <a:xfrm>
            <a:off x="1925345" y="1234638"/>
            <a:ext cx="8668631" cy="420435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Effective preprocessing and feature engineering, including handling outliers, encoding categorical variables, and scaling numerical features, improved model performance and ensured better data quality.</a:t>
            </a:r>
          </a:p>
          <a:p>
            <a:pPr marL="285750" indent="-285750">
              <a:lnSpc>
                <a:spcPct val="150000"/>
              </a:lnSpc>
              <a:buFont typeface="Arial" panose="020B0604020202020204" pitchFamily="34" charset="0"/>
              <a:buChar cha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Random Forest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and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Polynomial Regression (higher degree)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performed better in terms of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R², RMSE, </a:t>
            </a:r>
            <a:r>
              <a:rPr lang="en-US" b="1" kern="100" dirty="0">
                <a:latin typeface="Aptos" panose="020B0004020202020204" pitchFamily="34" charset="0"/>
                <a:ea typeface="Aptos" panose="020B0004020202020204" pitchFamily="34" charset="0"/>
                <a:cs typeface="Times New Roman" panose="02020603050405020304" pitchFamily="18" charset="0"/>
              </a:rPr>
              <a:t>MSE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and MAE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showcasing the importance of capturing non-linear relationships and interactions between features.</a:t>
            </a:r>
          </a:p>
          <a:p>
            <a:pPr marL="285750" indent="-285750">
              <a:lnSpc>
                <a:spcPct val="150000"/>
              </a:lnSpc>
              <a:buFont typeface="Arial" panose="020B0604020202020204" pitchFamily="34" charset="0"/>
              <a:buChar char="•"/>
            </a:pPr>
            <a:r>
              <a:rPr lang="en-US" b="1" dirty="0"/>
              <a:t>Important Features</a:t>
            </a:r>
            <a:r>
              <a:rPr lang="en-US" dirty="0"/>
              <a:t>: Factors like Clarity, Cut, Polish, Symmetry, and Fluorescence played significant roles in predicting price.</a:t>
            </a:r>
          </a:p>
          <a:p>
            <a:pPr marL="285750" indent="-285750">
              <a:lnSpc>
                <a:spcPct val="150000"/>
              </a:lnSpc>
              <a:buFont typeface="Arial" panose="020B0604020202020204" pitchFamily="34" charset="0"/>
              <a:buChar char="•"/>
            </a:pPr>
            <a:r>
              <a:rPr lang="en-US" dirty="0"/>
              <a:t>Relationships between Length, Width, and Depth with price were non-linear, necessitating polynomial and tree-based models for better prediction.</a:t>
            </a:r>
          </a:p>
        </p:txBody>
      </p:sp>
    </p:spTree>
    <p:extLst>
      <p:ext uri="{BB962C8B-B14F-4D97-AF65-F5344CB8AC3E}">
        <p14:creationId xmlns:p14="http://schemas.microsoft.com/office/powerpoint/2010/main" val="180458924"/>
      </p:ext>
    </p:extLst>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75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par>
                                <p:cTn id="13" presetID="53" presetClass="entr" presetSubtype="16" fill="hold" grpId="0" nodeType="withEffect" nodePh="1">
                                  <p:stCondLst>
                                    <p:cond delay="1000"/>
                                  </p:stCondLst>
                                  <p:endCondLst>
                                    <p:cond evt="begin" delay="0">
                                      <p:tn val="13"/>
                                    </p:cond>
                                  </p:endCondLst>
                                  <p:iterate type="lt">
                                    <p:tmPct val="4000"/>
                                  </p:iterate>
                                  <p:childTnLst>
                                    <p:set>
                                      <p:cBhvr>
                                        <p:cTn id="14" dur="1" fill="hold">
                                          <p:stCondLst>
                                            <p:cond delay="0"/>
                                          </p:stCondLst>
                                        </p:cTn>
                                        <p:tgtEl>
                                          <p:spTgt spid="16"/>
                                        </p:tgtEl>
                                        <p:attrNameLst>
                                          <p:attrName>style.visibility</p:attrName>
                                        </p:attrNameLst>
                                      </p:cBhvr>
                                      <p:to>
                                        <p:strVal val="visible"/>
                                      </p:to>
                                    </p:set>
                                    <p:anim calcmode="lin" valueType="num">
                                      <p:cBhvr>
                                        <p:cTn id="15" dur="150" fill="hold"/>
                                        <p:tgtEl>
                                          <p:spTgt spid="16"/>
                                        </p:tgtEl>
                                        <p:attrNameLst>
                                          <p:attrName>ppt_w</p:attrName>
                                        </p:attrNameLst>
                                      </p:cBhvr>
                                      <p:tavLst>
                                        <p:tav tm="0">
                                          <p:val>
                                            <p:fltVal val="0"/>
                                          </p:val>
                                        </p:tav>
                                        <p:tav tm="100000">
                                          <p:val>
                                            <p:strVal val="#ppt_w"/>
                                          </p:val>
                                        </p:tav>
                                      </p:tavLst>
                                    </p:anim>
                                    <p:anim calcmode="lin" valueType="num">
                                      <p:cBhvr>
                                        <p:cTn id="16" dur="150" fill="hold"/>
                                        <p:tgtEl>
                                          <p:spTgt spid="16"/>
                                        </p:tgtEl>
                                        <p:attrNameLst>
                                          <p:attrName>ppt_h</p:attrName>
                                        </p:attrNameLst>
                                      </p:cBhvr>
                                      <p:tavLst>
                                        <p:tav tm="0">
                                          <p:val>
                                            <p:fltVal val="0"/>
                                          </p:val>
                                        </p:tav>
                                        <p:tav tm="100000">
                                          <p:val>
                                            <p:strVal val="#ppt_h"/>
                                          </p:val>
                                        </p:tav>
                                      </p:tavLst>
                                    </p:anim>
                                    <p:animEffect transition="in" filter="fade">
                                      <p:cBhvr>
                                        <p:cTn id="17" dur="1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07D116-8F12-4D9C-B083-B824CBDEC44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63" y="0"/>
            <a:ext cx="12183837" cy="6858000"/>
          </a:xfrm>
          <a:prstGeom prst="rect">
            <a:avLst/>
          </a:prstGeom>
        </p:spPr>
      </p:pic>
      <p:grpSp>
        <p:nvGrpSpPr>
          <p:cNvPr id="9" name="Group 8">
            <a:extLst>
              <a:ext uri="{FF2B5EF4-FFF2-40B4-BE49-F238E27FC236}">
                <a16:creationId xmlns:a16="http://schemas.microsoft.com/office/drawing/2014/main" id="{1F7E6DFF-43DA-4FBF-8C61-D7FF6629B3FF}"/>
              </a:ext>
            </a:extLst>
          </p:cNvPr>
          <p:cNvGrpSpPr/>
          <p:nvPr/>
        </p:nvGrpSpPr>
        <p:grpSpPr>
          <a:xfrm>
            <a:off x="2070831" y="104937"/>
            <a:ext cx="8195823" cy="770083"/>
            <a:chOff x="5327374" y="275782"/>
            <a:chExt cx="14328355" cy="1540344"/>
          </a:xfrm>
        </p:grpSpPr>
        <p:sp>
          <p:nvSpPr>
            <p:cNvPr id="23" name="Rectangle: Rounded Corners 22">
              <a:extLst>
                <a:ext uri="{FF2B5EF4-FFF2-40B4-BE49-F238E27FC236}">
                  <a16:creationId xmlns:a16="http://schemas.microsoft.com/office/drawing/2014/main" id="{AE90BA9F-1BDA-4576-AF55-84EE972DFF4C}"/>
                </a:ext>
              </a:extLst>
            </p:cNvPr>
            <p:cNvSpPr/>
            <p:nvPr/>
          </p:nvSpPr>
          <p:spPr>
            <a:xfrm>
              <a:off x="6926001" y="275782"/>
              <a:ext cx="11096171" cy="1254421"/>
            </a:xfrm>
            <a:prstGeom prst="roundRect">
              <a:avLst>
                <a:gd name="adj" fmla="val 50000"/>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Заголовок 2">
              <a:extLst>
                <a:ext uri="{FF2B5EF4-FFF2-40B4-BE49-F238E27FC236}">
                  <a16:creationId xmlns:a16="http://schemas.microsoft.com/office/drawing/2014/main" id="{BC27C0E1-F0EE-4E95-9828-6B1C4C362CAC}"/>
                </a:ext>
              </a:extLst>
            </p:cNvPr>
            <p:cNvSpPr txBox="1">
              <a:spLocks/>
            </p:cNvSpPr>
            <p:nvPr/>
          </p:nvSpPr>
          <p:spPr>
            <a:xfrm>
              <a:off x="5327374" y="419797"/>
              <a:ext cx="14328355" cy="1396329"/>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725" algn="l"/>
                </a:tabLst>
                <a:defRPr sz="7200" b="0" i="0" kern="1200" baseline="0">
                  <a:solidFill>
                    <a:schemeClr val="tx2"/>
                  </a:solidFill>
                  <a:latin typeface="Roboto Medium" charset="0"/>
                  <a:ea typeface="Roboto Medium" charset="0"/>
                  <a:cs typeface="Roboto Medium" charset="0"/>
                </a:defRPr>
              </a:lvl1pPr>
            </a:lstStyle>
            <a:p>
              <a:pPr lvl="0">
                <a:defRPr/>
              </a:pPr>
              <a:r>
                <a:rPr lang="en-US" sz="2999" spc="150" dirty="0">
                  <a:solidFill>
                    <a:srgbClr val="002060"/>
                  </a:solidFill>
                  <a:latin typeface="Arial Black" panose="020B0A04020102020204" pitchFamily="34" charset="0"/>
                </a:rPr>
                <a:t>WORKFLOW FOR PROJECT</a:t>
              </a:r>
            </a:p>
          </p:txBody>
        </p:sp>
      </p:grpSp>
      <p:sp>
        <p:nvSpPr>
          <p:cNvPr id="20" name="Rectangle: Rounded Corners 19">
            <a:extLst>
              <a:ext uri="{FF2B5EF4-FFF2-40B4-BE49-F238E27FC236}">
                <a16:creationId xmlns:a16="http://schemas.microsoft.com/office/drawing/2014/main" id="{8C2A899C-1EC7-4C1E-AC3F-456BB86EB70D}"/>
              </a:ext>
            </a:extLst>
          </p:cNvPr>
          <p:cNvSpPr/>
          <p:nvPr/>
        </p:nvSpPr>
        <p:spPr>
          <a:xfrm>
            <a:off x="1452022" y="979957"/>
            <a:ext cx="9287957" cy="5711781"/>
          </a:xfrm>
          <a:prstGeom prst="roundRect">
            <a:avLst>
              <a:gd name="adj" fmla="val 4081"/>
            </a:avLst>
          </a:prstGeom>
          <a:solidFill>
            <a:srgbClr val="A9A5F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BC3E9EC-FA7F-4333-A6C3-B0040A268EAD}"/>
              </a:ext>
            </a:extLst>
          </p:cNvPr>
          <p:cNvSpPr/>
          <p:nvPr/>
        </p:nvSpPr>
        <p:spPr>
          <a:xfrm>
            <a:off x="1963813" y="1272553"/>
            <a:ext cx="8068083" cy="830997"/>
          </a:xfrm>
          <a:prstGeom prst="rect">
            <a:avLst/>
          </a:prstGeom>
        </p:spPr>
        <p:txBody>
          <a:bodyPr wrap="square">
            <a:spAutoFit/>
          </a:bodyPr>
          <a:lstStyle/>
          <a:p>
            <a:pPr lvl="0" algn="just">
              <a:defRPr/>
            </a:pPr>
            <a:endParaRPr lang="en-US" sz="2400" dirty="0">
              <a:solidFill>
                <a:prstClr val="black"/>
              </a:solidFill>
            </a:endParaRPr>
          </a:p>
          <a:p>
            <a:pPr lvl="0" algn="just">
              <a:defRPr/>
            </a:pPr>
            <a:endParaRPr lang="en-US" sz="2400" dirty="0">
              <a:solidFill>
                <a:prstClr val="black"/>
              </a:solidFill>
            </a:endParaRPr>
          </a:p>
        </p:txBody>
      </p:sp>
      <p:pic>
        <p:nvPicPr>
          <p:cNvPr id="5" name="Picture 4">
            <a:extLst>
              <a:ext uri="{FF2B5EF4-FFF2-40B4-BE49-F238E27FC236}">
                <a16:creationId xmlns:a16="http://schemas.microsoft.com/office/drawing/2014/main" id="{FFE5908D-6FC7-953F-73E4-A0B571CBFE1B}"/>
              </a:ext>
            </a:extLst>
          </p:cNvPr>
          <p:cNvPicPr>
            <a:picLocks noChangeAspect="1"/>
          </p:cNvPicPr>
          <p:nvPr/>
        </p:nvPicPr>
        <p:blipFill>
          <a:blip r:embed="rId5"/>
          <a:stretch>
            <a:fillRect/>
          </a:stretch>
        </p:blipFill>
        <p:spPr>
          <a:xfrm>
            <a:off x="840317" y="837012"/>
            <a:ext cx="10315074" cy="5954713"/>
          </a:xfrm>
          <a:prstGeom prst="rect">
            <a:avLst/>
          </a:prstGeom>
        </p:spPr>
      </p:pic>
    </p:spTree>
    <p:extLst>
      <p:ext uri="{BB962C8B-B14F-4D97-AF65-F5344CB8AC3E}">
        <p14:creationId xmlns:p14="http://schemas.microsoft.com/office/powerpoint/2010/main" val="3681572943"/>
      </p:ext>
    </p:extLst>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1000"/>
                                  </p:stCondLst>
                                  <p:endCondLst>
                                    <p:cond evt="begin" delay="0">
                                      <p:tn val="5"/>
                                    </p:cond>
                                  </p:endCondLst>
                                  <p:iterate type="lt">
                                    <p:tmPct val="4000"/>
                                  </p:iterate>
                                  <p:childTnLst>
                                    <p:set>
                                      <p:cBhvr>
                                        <p:cTn id="6" dur="1" fill="hold">
                                          <p:stCondLst>
                                            <p:cond delay="0"/>
                                          </p:stCondLst>
                                        </p:cTn>
                                        <p:tgtEl>
                                          <p:spTgt spid="16"/>
                                        </p:tgtEl>
                                        <p:attrNameLst>
                                          <p:attrName>style.visibility</p:attrName>
                                        </p:attrNameLst>
                                      </p:cBhvr>
                                      <p:to>
                                        <p:strVal val="visible"/>
                                      </p:to>
                                    </p:set>
                                    <p:anim calcmode="lin" valueType="num">
                                      <p:cBhvr>
                                        <p:cTn id="7" dur="150" fill="hold"/>
                                        <p:tgtEl>
                                          <p:spTgt spid="16"/>
                                        </p:tgtEl>
                                        <p:attrNameLst>
                                          <p:attrName>ppt_w</p:attrName>
                                        </p:attrNameLst>
                                      </p:cBhvr>
                                      <p:tavLst>
                                        <p:tav tm="0">
                                          <p:val>
                                            <p:fltVal val="0"/>
                                          </p:val>
                                        </p:tav>
                                        <p:tav tm="100000">
                                          <p:val>
                                            <p:strVal val="#ppt_w"/>
                                          </p:val>
                                        </p:tav>
                                      </p:tavLst>
                                    </p:anim>
                                    <p:anim calcmode="lin" valueType="num">
                                      <p:cBhvr>
                                        <p:cTn id="8" dur="150" fill="hold"/>
                                        <p:tgtEl>
                                          <p:spTgt spid="16"/>
                                        </p:tgtEl>
                                        <p:attrNameLst>
                                          <p:attrName>ppt_h</p:attrName>
                                        </p:attrNameLst>
                                      </p:cBhvr>
                                      <p:tavLst>
                                        <p:tav tm="0">
                                          <p:val>
                                            <p:fltVal val="0"/>
                                          </p:val>
                                        </p:tav>
                                        <p:tav tm="100000">
                                          <p:val>
                                            <p:strVal val="#ppt_h"/>
                                          </p:val>
                                        </p:tav>
                                      </p:tavLst>
                                    </p:anim>
                                    <p:animEffect transition="in" filter="fade">
                                      <p:cBhvr>
                                        <p:cTn id="9" dur="1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07D116-8F12-4D9C-B083-B824CBDEC44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55" y="0"/>
            <a:ext cx="12183837" cy="6858000"/>
          </a:xfrm>
          <a:prstGeom prst="rect">
            <a:avLst/>
          </a:prstGeom>
        </p:spPr>
      </p:pic>
      <p:grpSp>
        <p:nvGrpSpPr>
          <p:cNvPr id="9" name="Group 8">
            <a:extLst>
              <a:ext uri="{FF2B5EF4-FFF2-40B4-BE49-F238E27FC236}">
                <a16:creationId xmlns:a16="http://schemas.microsoft.com/office/drawing/2014/main" id="{1F7E6DFF-43DA-4FBF-8C61-D7FF6629B3FF}"/>
              </a:ext>
            </a:extLst>
          </p:cNvPr>
          <p:cNvGrpSpPr/>
          <p:nvPr/>
        </p:nvGrpSpPr>
        <p:grpSpPr>
          <a:xfrm>
            <a:off x="2070831" y="104937"/>
            <a:ext cx="7854045" cy="770083"/>
            <a:chOff x="5327374" y="275782"/>
            <a:chExt cx="13730841" cy="1540344"/>
          </a:xfrm>
        </p:grpSpPr>
        <p:sp>
          <p:nvSpPr>
            <p:cNvPr id="23" name="Rectangle: Rounded Corners 22">
              <a:extLst>
                <a:ext uri="{FF2B5EF4-FFF2-40B4-BE49-F238E27FC236}">
                  <a16:creationId xmlns:a16="http://schemas.microsoft.com/office/drawing/2014/main" id="{AE90BA9F-1BDA-4576-AF55-84EE972DFF4C}"/>
                </a:ext>
              </a:extLst>
            </p:cNvPr>
            <p:cNvSpPr/>
            <p:nvPr/>
          </p:nvSpPr>
          <p:spPr>
            <a:xfrm>
              <a:off x="8662357" y="275782"/>
              <a:ext cx="7011406" cy="1254421"/>
            </a:xfrm>
            <a:prstGeom prst="roundRect">
              <a:avLst>
                <a:gd name="adj" fmla="val 50000"/>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Заголовок 2">
              <a:extLst>
                <a:ext uri="{FF2B5EF4-FFF2-40B4-BE49-F238E27FC236}">
                  <a16:creationId xmlns:a16="http://schemas.microsoft.com/office/drawing/2014/main" id="{BC27C0E1-F0EE-4E95-9828-6B1C4C362CAC}"/>
                </a:ext>
              </a:extLst>
            </p:cNvPr>
            <p:cNvSpPr txBox="1">
              <a:spLocks/>
            </p:cNvSpPr>
            <p:nvPr/>
          </p:nvSpPr>
          <p:spPr>
            <a:xfrm>
              <a:off x="5327374" y="419797"/>
              <a:ext cx="13730841" cy="1396329"/>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725" algn="l"/>
                </a:tabLst>
                <a:defRPr sz="7200" b="0" i="0" kern="1200" baseline="0">
                  <a:solidFill>
                    <a:schemeClr val="tx2"/>
                  </a:solidFill>
                  <a:latin typeface="Roboto Medium" charset="0"/>
                  <a:ea typeface="Roboto Medium" charset="0"/>
                  <a:cs typeface="Roboto Medium" charset="0"/>
                </a:defRPr>
              </a:lvl1pPr>
            </a:lstStyle>
            <a:p>
              <a:pPr lvl="0">
                <a:defRPr/>
              </a:pPr>
              <a:r>
                <a:rPr lang="en-US" sz="2999" spc="150" dirty="0">
                  <a:solidFill>
                    <a:srgbClr val="002060"/>
                  </a:solidFill>
                  <a:latin typeface="Arial Black" panose="020B0A04020102020204" pitchFamily="34" charset="0"/>
                </a:rPr>
                <a:t>FUTURE SCOPE</a:t>
              </a:r>
              <a:endParaRPr lang="en-US" sz="2999" spc="150" noProof="0" dirty="0">
                <a:solidFill>
                  <a:srgbClr val="002060"/>
                </a:solidFill>
                <a:latin typeface="Arial Black" panose="020B0A04020102020204" pitchFamily="34" charset="0"/>
              </a:endParaRPr>
            </a:p>
            <a:p>
              <a:pPr lvl="0">
                <a:defRPr/>
              </a:pPr>
              <a:endParaRPr kumimoji="0" lang="en-US" sz="2999" b="0" i="0" u="none" strike="noStrike" kern="1200" cap="none" spc="150" normalizeH="0" baseline="0" noProof="0" dirty="0">
                <a:ln>
                  <a:noFill/>
                </a:ln>
                <a:solidFill>
                  <a:srgbClr val="002060"/>
                </a:solidFill>
                <a:effectLst/>
                <a:uLnTx/>
                <a:uFillTx/>
                <a:latin typeface="Arial Black" panose="020B0A04020102020204" pitchFamily="34" charset="0"/>
              </a:endParaRPr>
            </a:p>
          </p:txBody>
        </p:sp>
      </p:grpSp>
      <p:sp>
        <p:nvSpPr>
          <p:cNvPr id="20" name="Rectangle: Rounded Corners 19">
            <a:extLst>
              <a:ext uri="{FF2B5EF4-FFF2-40B4-BE49-F238E27FC236}">
                <a16:creationId xmlns:a16="http://schemas.microsoft.com/office/drawing/2014/main" id="{8C2A899C-1EC7-4C1E-AC3F-456BB86EB70D}"/>
              </a:ext>
            </a:extLst>
          </p:cNvPr>
          <p:cNvSpPr/>
          <p:nvPr/>
        </p:nvSpPr>
        <p:spPr>
          <a:xfrm>
            <a:off x="1452022" y="979958"/>
            <a:ext cx="9287957" cy="4394148"/>
          </a:xfrm>
          <a:prstGeom prst="roundRect">
            <a:avLst>
              <a:gd name="adj" fmla="val 4081"/>
            </a:avLst>
          </a:prstGeom>
          <a:solidFill>
            <a:srgbClr val="A9A5F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B01E4BC-5523-4140-AB58-E98BD8C82868}"/>
              </a:ext>
            </a:extLst>
          </p:cNvPr>
          <p:cNvSpPr/>
          <p:nvPr/>
        </p:nvSpPr>
        <p:spPr>
          <a:xfrm>
            <a:off x="1841962" y="1272554"/>
            <a:ext cx="8508076" cy="3792468"/>
          </a:xfrm>
          <a:prstGeom prst="rect">
            <a:avLst/>
          </a:prstGeom>
          <a:gradFill flip="none" rotWithShape="1">
            <a:gsLst>
              <a:gs pos="94000">
                <a:srgbClr val="CDCDCD"/>
              </a:gs>
              <a:gs pos="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3550B50B-A1E7-4C0F-8623-B48CF2F98808}"/>
              </a:ext>
            </a:extLst>
          </p:cNvPr>
          <p:cNvGrpSpPr/>
          <p:nvPr/>
        </p:nvGrpSpPr>
        <p:grpSpPr>
          <a:xfrm>
            <a:off x="1786563" y="1119857"/>
            <a:ext cx="110793" cy="2048931"/>
            <a:chOff x="1786563" y="1225742"/>
            <a:chExt cx="110793" cy="2048931"/>
          </a:xfrm>
        </p:grpSpPr>
        <p:cxnSp>
          <p:nvCxnSpPr>
            <p:cNvPr id="5" name="Straight Connector 4">
              <a:extLst>
                <a:ext uri="{FF2B5EF4-FFF2-40B4-BE49-F238E27FC236}">
                  <a16:creationId xmlns:a16="http://schemas.microsoft.com/office/drawing/2014/main" id="{CCE68804-B372-4A7A-A98E-AD61883BD2A1}"/>
                </a:ext>
              </a:extLst>
            </p:cNvPr>
            <p:cNvCxnSpPr>
              <a:cxnSpLocks/>
              <a:endCxn id="12" idx="1"/>
            </p:cNvCxnSpPr>
            <p:nvPr/>
          </p:nvCxnSpPr>
          <p:spPr>
            <a:xfrm>
              <a:off x="1841961" y="1272554"/>
              <a:ext cx="1" cy="2002119"/>
            </a:xfrm>
            <a:prstGeom prst="line">
              <a:avLst/>
            </a:prstGeom>
            <a:ln w="19050"/>
          </p:spPr>
          <p:style>
            <a:lnRef idx="2">
              <a:schemeClr val="dk1"/>
            </a:lnRef>
            <a:fillRef idx="0">
              <a:schemeClr val="dk1"/>
            </a:fillRef>
            <a:effectRef idx="1">
              <a:schemeClr val="dk1"/>
            </a:effectRef>
            <a:fontRef idx="minor">
              <a:schemeClr val="tx1"/>
            </a:fontRef>
          </p:style>
        </p:cxnSp>
        <p:sp>
          <p:nvSpPr>
            <p:cNvPr id="7" name="Teardrop 6">
              <a:extLst>
                <a:ext uri="{FF2B5EF4-FFF2-40B4-BE49-F238E27FC236}">
                  <a16:creationId xmlns:a16="http://schemas.microsoft.com/office/drawing/2014/main" id="{A5A75995-91E5-40E8-B3BC-ADC85D7397C4}"/>
                </a:ext>
              </a:extLst>
            </p:cNvPr>
            <p:cNvSpPr/>
            <p:nvPr/>
          </p:nvSpPr>
          <p:spPr>
            <a:xfrm rot="8100000">
              <a:off x="1786563" y="1225742"/>
              <a:ext cx="110793" cy="110793"/>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6" name="Rectangle 15">
            <a:extLst>
              <a:ext uri="{FF2B5EF4-FFF2-40B4-BE49-F238E27FC236}">
                <a16:creationId xmlns:a16="http://schemas.microsoft.com/office/drawing/2014/main" id="{9BC3E9EC-FA7F-4333-A6C3-B0040A268EAD}"/>
              </a:ext>
            </a:extLst>
          </p:cNvPr>
          <p:cNvSpPr/>
          <p:nvPr/>
        </p:nvSpPr>
        <p:spPr>
          <a:xfrm>
            <a:off x="1963813" y="1272553"/>
            <a:ext cx="8068083" cy="830997"/>
          </a:xfrm>
          <a:prstGeom prst="rect">
            <a:avLst/>
          </a:prstGeom>
        </p:spPr>
        <p:txBody>
          <a:bodyPr wrap="square">
            <a:spAutoFit/>
          </a:bodyPr>
          <a:lstStyle/>
          <a:p>
            <a:pPr lvl="0" algn="just">
              <a:defRPr/>
            </a:pPr>
            <a:endParaRPr lang="en-US" sz="2400" dirty="0">
              <a:solidFill>
                <a:prstClr val="black"/>
              </a:solidFill>
            </a:endParaRPr>
          </a:p>
          <a:p>
            <a:pPr lvl="0" algn="just">
              <a:defRPr/>
            </a:pPr>
            <a:endParaRPr lang="en-US" sz="2400" dirty="0">
              <a:solidFill>
                <a:prstClr val="black"/>
              </a:solidFill>
            </a:endParaRPr>
          </a:p>
        </p:txBody>
      </p:sp>
      <p:sp>
        <p:nvSpPr>
          <p:cNvPr id="3" name="TextBox 2"/>
          <p:cNvSpPr txBox="1"/>
          <p:nvPr/>
        </p:nvSpPr>
        <p:spPr>
          <a:xfrm>
            <a:off x="1925345" y="1234638"/>
            <a:ext cx="8668631" cy="3442609"/>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en-US" dirty="0"/>
              <a:t>Integration of Real-Time Market Trends</a:t>
            </a:r>
          </a:p>
          <a:p>
            <a:pPr marL="285750" indent="-285750">
              <a:lnSpc>
                <a:spcPct val="250000"/>
              </a:lnSpc>
              <a:buFont typeface="Arial" panose="020B0604020202020204" pitchFamily="34" charset="0"/>
              <a:buChar char="•"/>
            </a:pPr>
            <a:r>
              <a:rPr lang="en-US" dirty="0"/>
              <a:t>Incorporation of Advanced Machine Learning Models (</a:t>
            </a:r>
            <a:r>
              <a:rPr lang="en-US" dirty="0" err="1"/>
              <a:t>XGBoost</a:t>
            </a:r>
            <a:r>
              <a:rPr lang="en-US" dirty="0"/>
              <a:t>, </a:t>
            </a:r>
            <a:r>
              <a:rPr lang="en-US" dirty="0" err="1"/>
              <a:t>LightGBM</a:t>
            </a:r>
            <a:r>
              <a:rPr lang="en-US" dirty="0"/>
              <a:t>, or Neural Networks)</a:t>
            </a:r>
          </a:p>
          <a:p>
            <a:pPr marL="285750" indent="-285750">
              <a:lnSpc>
                <a:spcPct val="250000"/>
              </a:lnSpc>
              <a:buFont typeface="Arial" panose="020B0604020202020204" pitchFamily="34" charset="0"/>
              <a:buChar char="•"/>
            </a:pPr>
            <a:r>
              <a:rPr lang="en-US" dirty="0"/>
              <a:t>Customer Personalization</a:t>
            </a:r>
          </a:p>
          <a:p>
            <a:pPr marL="285750" indent="-285750">
              <a:lnSpc>
                <a:spcPct val="250000"/>
              </a:lnSpc>
              <a:buFont typeface="Arial" panose="020B0604020202020204" pitchFamily="34" charset="0"/>
              <a:buChar char="•"/>
            </a:pPr>
            <a:r>
              <a:rPr lang="en-US" dirty="0"/>
              <a:t>Geographical Pricing Models</a:t>
            </a:r>
          </a:p>
        </p:txBody>
      </p:sp>
    </p:spTree>
    <p:extLst>
      <p:ext uri="{BB962C8B-B14F-4D97-AF65-F5344CB8AC3E}">
        <p14:creationId xmlns:p14="http://schemas.microsoft.com/office/powerpoint/2010/main" val="4042083752"/>
      </p:ext>
    </p:extLst>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75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par>
                                <p:cTn id="13" presetID="53" presetClass="entr" presetSubtype="16" fill="hold" grpId="0" nodeType="withEffect" nodePh="1">
                                  <p:stCondLst>
                                    <p:cond delay="1000"/>
                                  </p:stCondLst>
                                  <p:endCondLst>
                                    <p:cond evt="begin" delay="0">
                                      <p:tn val="13"/>
                                    </p:cond>
                                  </p:endCondLst>
                                  <p:iterate type="lt">
                                    <p:tmPct val="4000"/>
                                  </p:iterate>
                                  <p:childTnLst>
                                    <p:set>
                                      <p:cBhvr>
                                        <p:cTn id="14" dur="1" fill="hold">
                                          <p:stCondLst>
                                            <p:cond delay="0"/>
                                          </p:stCondLst>
                                        </p:cTn>
                                        <p:tgtEl>
                                          <p:spTgt spid="16"/>
                                        </p:tgtEl>
                                        <p:attrNameLst>
                                          <p:attrName>style.visibility</p:attrName>
                                        </p:attrNameLst>
                                      </p:cBhvr>
                                      <p:to>
                                        <p:strVal val="visible"/>
                                      </p:to>
                                    </p:set>
                                    <p:anim calcmode="lin" valueType="num">
                                      <p:cBhvr>
                                        <p:cTn id="15" dur="150" fill="hold"/>
                                        <p:tgtEl>
                                          <p:spTgt spid="16"/>
                                        </p:tgtEl>
                                        <p:attrNameLst>
                                          <p:attrName>ppt_w</p:attrName>
                                        </p:attrNameLst>
                                      </p:cBhvr>
                                      <p:tavLst>
                                        <p:tav tm="0">
                                          <p:val>
                                            <p:fltVal val="0"/>
                                          </p:val>
                                        </p:tav>
                                        <p:tav tm="100000">
                                          <p:val>
                                            <p:strVal val="#ppt_w"/>
                                          </p:val>
                                        </p:tav>
                                      </p:tavLst>
                                    </p:anim>
                                    <p:anim calcmode="lin" valueType="num">
                                      <p:cBhvr>
                                        <p:cTn id="16" dur="150" fill="hold"/>
                                        <p:tgtEl>
                                          <p:spTgt spid="16"/>
                                        </p:tgtEl>
                                        <p:attrNameLst>
                                          <p:attrName>ppt_h</p:attrName>
                                        </p:attrNameLst>
                                      </p:cBhvr>
                                      <p:tavLst>
                                        <p:tav tm="0">
                                          <p:val>
                                            <p:fltVal val="0"/>
                                          </p:val>
                                        </p:tav>
                                        <p:tav tm="100000">
                                          <p:val>
                                            <p:strVal val="#ppt_h"/>
                                          </p:val>
                                        </p:tav>
                                      </p:tavLst>
                                    </p:anim>
                                    <p:animEffect transition="in" filter="fade">
                                      <p:cBhvr>
                                        <p:cTn id="17" dur="1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07D116-8F12-4D9C-B083-B824CBDEC44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55" y="0"/>
            <a:ext cx="12183837" cy="6858000"/>
          </a:xfrm>
          <a:prstGeom prst="rect">
            <a:avLst/>
          </a:prstGeom>
        </p:spPr>
      </p:pic>
      <p:grpSp>
        <p:nvGrpSpPr>
          <p:cNvPr id="9" name="Group 8">
            <a:extLst>
              <a:ext uri="{FF2B5EF4-FFF2-40B4-BE49-F238E27FC236}">
                <a16:creationId xmlns:a16="http://schemas.microsoft.com/office/drawing/2014/main" id="{1F7E6DFF-43DA-4FBF-8C61-D7FF6629B3FF}"/>
              </a:ext>
            </a:extLst>
          </p:cNvPr>
          <p:cNvGrpSpPr/>
          <p:nvPr/>
        </p:nvGrpSpPr>
        <p:grpSpPr>
          <a:xfrm>
            <a:off x="2070831" y="104937"/>
            <a:ext cx="7854045" cy="770083"/>
            <a:chOff x="5327374" y="275782"/>
            <a:chExt cx="13730841" cy="1540344"/>
          </a:xfrm>
        </p:grpSpPr>
        <p:sp>
          <p:nvSpPr>
            <p:cNvPr id="23" name="Rectangle: Rounded Corners 22">
              <a:extLst>
                <a:ext uri="{FF2B5EF4-FFF2-40B4-BE49-F238E27FC236}">
                  <a16:creationId xmlns:a16="http://schemas.microsoft.com/office/drawing/2014/main" id="{AE90BA9F-1BDA-4576-AF55-84EE972DFF4C}"/>
                </a:ext>
              </a:extLst>
            </p:cNvPr>
            <p:cNvSpPr/>
            <p:nvPr/>
          </p:nvSpPr>
          <p:spPr>
            <a:xfrm>
              <a:off x="9223269" y="275782"/>
              <a:ext cx="5931649" cy="1254421"/>
            </a:xfrm>
            <a:prstGeom prst="roundRect">
              <a:avLst>
                <a:gd name="adj" fmla="val 50000"/>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Заголовок 2">
              <a:extLst>
                <a:ext uri="{FF2B5EF4-FFF2-40B4-BE49-F238E27FC236}">
                  <a16:creationId xmlns:a16="http://schemas.microsoft.com/office/drawing/2014/main" id="{BC27C0E1-F0EE-4E95-9828-6B1C4C362CAC}"/>
                </a:ext>
              </a:extLst>
            </p:cNvPr>
            <p:cNvSpPr txBox="1">
              <a:spLocks/>
            </p:cNvSpPr>
            <p:nvPr/>
          </p:nvSpPr>
          <p:spPr>
            <a:xfrm>
              <a:off x="5327374" y="419797"/>
              <a:ext cx="13730841" cy="1396329"/>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725" algn="l"/>
                </a:tabLst>
                <a:defRPr sz="7200" b="0" i="0" kern="1200" baseline="0">
                  <a:solidFill>
                    <a:schemeClr val="tx2"/>
                  </a:solidFill>
                  <a:latin typeface="Roboto Medium" charset="0"/>
                  <a:ea typeface="Roboto Medium" charset="0"/>
                  <a:cs typeface="Roboto Medium" charset="0"/>
                </a:defRPr>
              </a:lvl1pPr>
            </a:lstStyle>
            <a:p>
              <a:pPr lvl="0">
                <a:defRPr/>
              </a:pPr>
              <a:r>
                <a:rPr lang="en-US" sz="2999" spc="150" dirty="0">
                  <a:solidFill>
                    <a:srgbClr val="002060"/>
                  </a:solidFill>
                  <a:latin typeface="Arial Black" panose="020B0A04020102020204" pitchFamily="34" charset="0"/>
                </a:rPr>
                <a:t>REFERENCES</a:t>
              </a:r>
              <a:endParaRPr lang="en-US" sz="2999" spc="150" noProof="0" dirty="0">
                <a:solidFill>
                  <a:srgbClr val="002060"/>
                </a:solidFill>
                <a:latin typeface="Arial Black" panose="020B0A04020102020204" pitchFamily="34" charset="0"/>
              </a:endParaRPr>
            </a:p>
            <a:p>
              <a:pPr lvl="0">
                <a:defRPr/>
              </a:pPr>
              <a:endParaRPr kumimoji="0" lang="en-US" sz="2999" b="0" i="0" u="none" strike="noStrike" kern="1200" cap="none" spc="150" normalizeH="0" baseline="0" noProof="0" dirty="0">
                <a:ln>
                  <a:noFill/>
                </a:ln>
                <a:solidFill>
                  <a:srgbClr val="002060"/>
                </a:solidFill>
                <a:effectLst/>
                <a:uLnTx/>
                <a:uFillTx/>
                <a:latin typeface="Arial Black" panose="020B0A04020102020204" pitchFamily="34" charset="0"/>
              </a:endParaRPr>
            </a:p>
          </p:txBody>
        </p:sp>
      </p:grpSp>
      <p:sp>
        <p:nvSpPr>
          <p:cNvPr id="20" name="Rectangle: Rounded Corners 19">
            <a:extLst>
              <a:ext uri="{FF2B5EF4-FFF2-40B4-BE49-F238E27FC236}">
                <a16:creationId xmlns:a16="http://schemas.microsoft.com/office/drawing/2014/main" id="{8C2A899C-1EC7-4C1E-AC3F-456BB86EB70D}"/>
              </a:ext>
            </a:extLst>
          </p:cNvPr>
          <p:cNvSpPr/>
          <p:nvPr/>
        </p:nvSpPr>
        <p:spPr>
          <a:xfrm>
            <a:off x="1452022" y="979958"/>
            <a:ext cx="9287957" cy="4514463"/>
          </a:xfrm>
          <a:prstGeom prst="roundRect">
            <a:avLst>
              <a:gd name="adj" fmla="val 4081"/>
            </a:avLst>
          </a:prstGeom>
          <a:solidFill>
            <a:srgbClr val="A9A5F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B01E4BC-5523-4140-AB58-E98BD8C82868}"/>
              </a:ext>
            </a:extLst>
          </p:cNvPr>
          <p:cNvSpPr/>
          <p:nvPr/>
        </p:nvSpPr>
        <p:spPr>
          <a:xfrm>
            <a:off x="1873881" y="1244872"/>
            <a:ext cx="8508076" cy="3904644"/>
          </a:xfrm>
          <a:prstGeom prst="rect">
            <a:avLst/>
          </a:prstGeom>
          <a:gradFill flip="none" rotWithShape="1">
            <a:gsLst>
              <a:gs pos="94000">
                <a:srgbClr val="CDCDCD"/>
              </a:gs>
              <a:gs pos="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3550B50B-A1E7-4C0F-8623-B48CF2F98808}"/>
              </a:ext>
            </a:extLst>
          </p:cNvPr>
          <p:cNvGrpSpPr/>
          <p:nvPr/>
        </p:nvGrpSpPr>
        <p:grpSpPr>
          <a:xfrm>
            <a:off x="1818483" y="1108495"/>
            <a:ext cx="110793" cy="2088699"/>
            <a:chOff x="1818483" y="1214380"/>
            <a:chExt cx="110793" cy="2088699"/>
          </a:xfrm>
        </p:grpSpPr>
        <p:cxnSp>
          <p:nvCxnSpPr>
            <p:cNvPr id="5" name="Straight Connector 4">
              <a:extLst>
                <a:ext uri="{FF2B5EF4-FFF2-40B4-BE49-F238E27FC236}">
                  <a16:creationId xmlns:a16="http://schemas.microsoft.com/office/drawing/2014/main" id="{CCE68804-B372-4A7A-A98E-AD61883BD2A1}"/>
                </a:ext>
              </a:extLst>
            </p:cNvPr>
            <p:cNvCxnSpPr>
              <a:cxnSpLocks/>
              <a:endCxn id="12" idx="1"/>
            </p:cNvCxnSpPr>
            <p:nvPr/>
          </p:nvCxnSpPr>
          <p:spPr>
            <a:xfrm>
              <a:off x="1873880" y="1244873"/>
              <a:ext cx="1" cy="2058206"/>
            </a:xfrm>
            <a:prstGeom prst="line">
              <a:avLst/>
            </a:prstGeom>
            <a:ln w="19050"/>
          </p:spPr>
          <p:style>
            <a:lnRef idx="2">
              <a:schemeClr val="dk1"/>
            </a:lnRef>
            <a:fillRef idx="0">
              <a:schemeClr val="dk1"/>
            </a:fillRef>
            <a:effectRef idx="1">
              <a:schemeClr val="dk1"/>
            </a:effectRef>
            <a:fontRef idx="minor">
              <a:schemeClr val="tx1"/>
            </a:fontRef>
          </p:style>
        </p:cxnSp>
        <p:sp>
          <p:nvSpPr>
            <p:cNvPr id="7" name="Teardrop 6">
              <a:extLst>
                <a:ext uri="{FF2B5EF4-FFF2-40B4-BE49-F238E27FC236}">
                  <a16:creationId xmlns:a16="http://schemas.microsoft.com/office/drawing/2014/main" id="{A5A75995-91E5-40E8-B3BC-ADC85D7397C4}"/>
                </a:ext>
              </a:extLst>
            </p:cNvPr>
            <p:cNvSpPr/>
            <p:nvPr/>
          </p:nvSpPr>
          <p:spPr>
            <a:xfrm rot="8100000">
              <a:off x="1818483" y="1214380"/>
              <a:ext cx="110793" cy="110793"/>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6" name="Rectangle 15">
            <a:extLst>
              <a:ext uri="{FF2B5EF4-FFF2-40B4-BE49-F238E27FC236}">
                <a16:creationId xmlns:a16="http://schemas.microsoft.com/office/drawing/2014/main" id="{9BC3E9EC-FA7F-4333-A6C3-B0040A268EAD}"/>
              </a:ext>
            </a:extLst>
          </p:cNvPr>
          <p:cNvSpPr/>
          <p:nvPr/>
        </p:nvSpPr>
        <p:spPr>
          <a:xfrm>
            <a:off x="1963813" y="1272553"/>
            <a:ext cx="8068083" cy="830997"/>
          </a:xfrm>
          <a:prstGeom prst="rect">
            <a:avLst/>
          </a:prstGeom>
        </p:spPr>
        <p:txBody>
          <a:bodyPr wrap="square">
            <a:spAutoFit/>
          </a:bodyPr>
          <a:lstStyle/>
          <a:p>
            <a:pPr lvl="0" algn="just">
              <a:defRPr/>
            </a:pPr>
            <a:endParaRPr lang="en-US" sz="2400" dirty="0">
              <a:solidFill>
                <a:prstClr val="black"/>
              </a:solidFill>
            </a:endParaRPr>
          </a:p>
          <a:p>
            <a:pPr lvl="0" algn="just">
              <a:defRPr/>
            </a:pPr>
            <a:endParaRPr lang="en-US" sz="2400" dirty="0">
              <a:solidFill>
                <a:prstClr val="black"/>
              </a:solidFill>
            </a:endParaRPr>
          </a:p>
        </p:txBody>
      </p:sp>
      <p:sp>
        <p:nvSpPr>
          <p:cNvPr id="3" name="TextBox 2"/>
          <p:cNvSpPr txBox="1"/>
          <p:nvPr/>
        </p:nvSpPr>
        <p:spPr>
          <a:xfrm>
            <a:off x="1925345" y="1234638"/>
            <a:ext cx="8668631" cy="409663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R Core Team (2023). </a:t>
            </a:r>
            <a:r>
              <a:rPr lang="en-US" i="1" dirty="0"/>
              <a:t>R: A Language and Environment for Statistical Computing</a:t>
            </a:r>
            <a:r>
              <a:rPr lang="en-US" dirty="0"/>
              <a:t>. R Foundation for Statistical Computing. Available at: </a:t>
            </a:r>
            <a:r>
              <a:rPr lang="en-US" dirty="0">
                <a:hlinkClick r:id="rId5"/>
              </a:rPr>
              <a:t>https://www.r-project.org</a:t>
            </a:r>
            <a:endParaRPr lang="en-US" dirty="0"/>
          </a:p>
          <a:p>
            <a:pPr marL="285750" marR="0" indent="-285750">
              <a:lnSpc>
                <a:spcPct val="200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Towards Data Science: </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Guide to Machine Learning Models in 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Available at: </a:t>
            </a:r>
            <a:r>
              <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6"/>
              </a:rPr>
              <a:t>https://towardsdatascience.com</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lnSpc>
                <a:spcPct val="200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Stack Overflow discussions for resolving specific implementation issues.</a:t>
            </a:r>
          </a:p>
          <a:p>
            <a:pPr marL="285750" marR="0" indent="-285750">
              <a:lnSpc>
                <a:spcPct val="200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https://www.kaggle.com/</a:t>
            </a:r>
          </a:p>
          <a:p>
            <a:pPr marL="285750" indent="-285750">
              <a:lnSpc>
                <a:spcPct val="150000"/>
              </a:lnSpc>
              <a:buFont typeface="Arial" panose="020B0604020202020204" pitchFamily="34" charset="0"/>
              <a:buChar char="•"/>
            </a:pPr>
            <a:endParaRPr lang="en-US" b="1" dirty="0"/>
          </a:p>
        </p:txBody>
      </p:sp>
    </p:spTree>
    <p:extLst>
      <p:ext uri="{BB962C8B-B14F-4D97-AF65-F5344CB8AC3E}">
        <p14:creationId xmlns:p14="http://schemas.microsoft.com/office/powerpoint/2010/main" val="2908939275"/>
      </p:ext>
    </p:extLst>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75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par>
                                <p:cTn id="13" presetID="53" presetClass="entr" presetSubtype="16" fill="hold" grpId="0" nodeType="withEffect" nodePh="1">
                                  <p:stCondLst>
                                    <p:cond delay="1000"/>
                                  </p:stCondLst>
                                  <p:endCondLst>
                                    <p:cond evt="begin" delay="0">
                                      <p:tn val="13"/>
                                    </p:cond>
                                  </p:endCondLst>
                                  <p:iterate type="lt">
                                    <p:tmPct val="4000"/>
                                  </p:iterate>
                                  <p:childTnLst>
                                    <p:set>
                                      <p:cBhvr>
                                        <p:cTn id="14" dur="1" fill="hold">
                                          <p:stCondLst>
                                            <p:cond delay="0"/>
                                          </p:stCondLst>
                                        </p:cTn>
                                        <p:tgtEl>
                                          <p:spTgt spid="16"/>
                                        </p:tgtEl>
                                        <p:attrNameLst>
                                          <p:attrName>style.visibility</p:attrName>
                                        </p:attrNameLst>
                                      </p:cBhvr>
                                      <p:to>
                                        <p:strVal val="visible"/>
                                      </p:to>
                                    </p:set>
                                    <p:anim calcmode="lin" valueType="num">
                                      <p:cBhvr>
                                        <p:cTn id="15" dur="150" fill="hold"/>
                                        <p:tgtEl>
                                          <p:spTgt spid="16"/>
                                        </p:tgtEl>
                                        <p:attrNameLst>
                                          <p:attrName>ppt_w</p:attrName>
                                        </p:attrNameLst>
                                      </p:cBhvr>
                                      <p:tavLst>
                                        <p:tav tm="0">
                                          <p:val>
                                            <p:fltVal val="0"/>
                                          </p:val>
                                        </p:tav>
                                        <p:tav tm="100000">
                                          <p:val>
                                            <p:strVal val="#ppt_w"/>
                                          </p:val>
                                        </p:tav>
                                      </p:tavLst>
                                    </p:anim>
                                    <p:anim calcmode="lin" valueType="num">
                                      <p:cBhvr>
                                        <p:cTn id="16" dur="150" fill="hold"/>
                                        <p:tgtEl>
                                          <p:spTgt spid="16"/>
                                        </p:tgtEl>
                                        <p:attrNameLst>
                                          <p:attrName>ppt_h</p:attrName>
                                        </p:attrNameLst>
                                      </p:cBhvr>
                                      <p:tavLst>
                                        <p:tav tm="0">
                                          <p:val>
                                            <p:fltVal val="0"/>
                                          </p:val>
                                        </p:tav>
                                        <p:tav tm="100000">
                                          <p:val>
                                            <p:strVal val="#ppt_h"/>
                                          </p:val>
                                        </p:tav>
                                      </p:tavLst>
                                    </p:anim>
                                    <p:animEffect transition="in" filter="fade">
                                      <p:cBhvr>
                                        <p:cTn id="17" dur="1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1AAEA"/>
        </a:solidFill>
        <a:effectLst/>
      </p:bgPr>
    </p:bg>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9DE19E15-E4F0-441B-8ECD-1693986CC5C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57150"/>
            <a:ext cx="9296400" cy="697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177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07D116-8F12-4D9C-B083-B824CBDEC44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55" y="0"/>
            <a:ext cx="12183837" cy="6858000"/>
          </a:xfrm>
          <a:prstGeom prst="rect">
            <a:avLst/>
          </a:prstGeom>
        </p:spPr>
      </p:pic>
      <p:grpSp>
        <p:nvGrpSpPr>
          <p:cNvPr id="9" name="Group 8">
            <a:extLst>
              <a:ext uri="{FF2B5EF4-FFF2-40B4-BE49-F238E27FC236}">
                <a16:creationId xmlns:a16="http://schemas.microsoft.com/office/drawing/2014/main" id="{1F7E6DFF-43DA-4FBF-8C61-D7FF6629B3FF}"/>
              </a:ext>
            </a:extLst>
          </p:cNvPr>
          <p:cNvGrpSpPr/>
          <p:nvPr/>
        </p:nvGrpSpPr>
        <p:grpSpPr>
          <a:xfrm>
            <a:off x="2070831" y="104937"/>
            <a:ext cx="7854045" cy="770083"/>
            <a:chOff x="5327374" y="275782"/>
            <a:chExt cx="13730841" cy="1540344"/>
          </a:xfrm>
        </p:grpSpPr>
        <p:sp>
          <p:nvSpPr>
            <p:cNvPr id="23" name="Rectangle: Rounded Corners 22">
              <a:extLst>
                <a:ext uri="{FF2B5EF4-FFF2-40B4-BE49-F238E27FC236}">
                  <a16:creationId xmlns:a16="http://schemas.microsoft.com/office/drawing/2014/main" id="{AE90BA9F-1BDA-4576-AF55-84EE972DFF4C}"/>
                </a:ext>
              </a:extLst>
            </p:cNvPr>
            <p:cNvSpPr/>
            <p:nvPr/>
          </p:nvSpPr>
          <p:spPr>
            <a:xfrm>
              <a:off x="7530516" y="275782"/>
              <a:ext cx="9271882" cy="1254421"/>
            </a:xfrm>
            <a:prstGeom prst="roundRect">
              <a:avLst>
                <a:gd name="adj" fmla="val 50000"/>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Заголовок 2">
              <a:extLst>
                <a:ext uri="{FF2B5EF4-FFF2-40B4-BE49-F238E27FC236}">
                  <a16:creationId xmlns:a16="http://schemas.microsoft.com/office/drawing/2014/main" id="{BC27C0E1-F0EE-4E95-9828-6B1C4C362CAC}"/>
                </a:ext>
              </a:extLst>
            </p:cNvPr>
            <p:cNvSpPr txBox="1">
              <a:spLocks/>
            </p:cNvSpPr>
            <p:nvPr/>
          </p:nvSpPr>
          <p:spPr>
            <a:xfrm>
              <a:off x="5327374" y="419797"/>
              <a:ext cx="13730841" cy="1396329"/>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725" algn="l"/>
                </a:tabLst>
                <a:defRPr sz="7200" b="0" i="0" kern="1200" baseline="0">
                  <a:solidFill>
                    <a:schemeClr val="tx2"/>
                  </a:solidFill>
                  <a:latin typeface="Roboto Medium" charset="0"/>
                  <a:ea typeface="Roboto Medium" charset="0"/>
                  <a:cs typeface="Roboto Medium" charset="0"/>
                </a:defRPr>
              </a:lvl1pPr>
            </a:lstStyle>
            <a:p>
              <a:pPr lvl="0">
                <a:defRPr/>
              </a:pPr>
              <a:r>
                <a:rPr lang="en-US" sz="2999" spc="150" noProof="0" dirty="0">
                  <a:solidFill>
                    <a:srgbClr val="002060"/>
                  </a:solidFill>
                  <a:latin typeface="Arial Black" panose="020B0A04020102020204" pitchFamily="34" charset="0"/>
                </a:rPr>
                <a:t>DATASET OVERVIEW</a:t>
              </a:r>
              <a:endParaRPr kumimoji="0" lang="en-US" sz="2999" b="0" i="0" u="none" strike="noStrike" kern="1200" cap="none" spc="150" normalizeH="0" baseline="0" noProof="0" dirty="0">
                <a:ln>
                  <a:noFill/>
                </a:ln>
                <a:solidFill>
                  <a:srgbClr val="002060"/>
                </a:solidFill>
                <a:effectLst/>
                <a:uLnTx/>
                <a:uFillTx/>
                <a:latin typeface="Arial Black" panose="020B0A04020102020204" pitchFamily="34" charset="0"/>
              </a:endParaRPr>
            </a:p>
          </p:txBody>
        </p:sp>
      </p:grpSp>
      <p:sp>
        <p:nvSpPr>
          <p:cNvPr id="20" name="Rectangle: Rounded Corners 19">
            <a:extLst>
              <a:ext uri="{FF2B5EF4-FFF2-40B4-BE49-F238E27FC236}">
                <a16:creationId xmlns:a16="http://schemas.microsoft.com/office/drawing/2014/main" id="{8C2A899C-1EC7-4C1E-AC3F-456BB86EB70D}"/>
              </a:ext>
            </a:extLst>
          </p:cNvPr>
          <p:cNvSpPr/>
          <p:nvPr/>
        </p:nvSpPr>
        <p:spPr>
          <a:xfrm>
            <a:off x="1452022" y="979957"/>
            <a:ext cx="9287957" cy="5711781"/>
          </a:xfrm>
          <a:prstGeom prst="roundRect">
            <a:avLst>
              <a:gd name="adj" fmla="val 4081"/>
            </a:avLst>
          </a:prstGeom>
          <a:solidFill>
            <a:srgbClr val="A9A5F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B01E4BC-5523-4140-AB58-E98BD8C82868}"/>
              </a:ext>
            </a:extLst>
          </p:cNvPr>
          <p:cNvSpPr/>
          <p:nvPr/>
        </p:nvSpPr>
        <p:spPr>
          <a:xfrm>
            <a:off x="1873879" y="1306332"/>
            <a:ext cx="8508076" cy="5290659"/>
          </a:xfrm>
          <a:prstGeom prst="rect">
            <a:avLst/>
          </a:prstGeom>
          <a:gradFill flip="none" rotWithShape="1">
            <a:gsLst>
              <a:gs pos="94000">
                <a:srgbClr val="CDCDCD"/>
              </a:gs>
              <a:gs pos="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3550B50B-A1E7-4C0F-8623-B48CF2F98808}"/>
              </a:ext>
            </a:extLst>
          </p:cNvPr>
          <p:cNvGrpSpPr/>
          <p:nvPr/>
        </p:nvGrpSpPr>
        <p:grpSpPr>
          <a:xfrm>
            <a:off x="1818483" y="1108495"/>
            <a:ext cx="110793" cy="2789728"/>
            <a:chOff x="1818483" y="1214380"/>
            <a:chExt cx="110793" cy="2789728"/>
          </a:xfrm>
        </p:grpSpPr>
        <p:cxnSp>
          <p:nvCxnSpPr>
            <p:cNvPr id="5" name="Straight Connector 4">
              <a:extLst>
                <a:ext uri="{FF2B5EF4-FFF2-40B4-BE49-F238E27FC236}">
                  <a16:creationId xmlns:a16="http://schemas.microsoft.com/office/drawing/2014/main" id="{CCE68804-B372-4A7A-A98E-AD61883BD2A1}"/>
                </a:ext>
              </a:extLst>
            </p:cNvPr>
            <p:cNvCxnSpPr>
              <a:cxnSpLocks/>
              <a:endCxn id="12" idx="1"/>
            </p:cNvCxnSpPr>
            <p:nvPr/>
          </p:nvCxnSpPr>
          <p:spPr>
            <a:xfrm>
              <a:off x="1873880" y="1252894"/>
              <a:ext cx="1" cy="2751214"/>
            </a:xfrm>
            <a:prstGeom prst="line">
              <a:avLst/>
            </a:prstGeom>
            <a:ln w="19050"/>
          </p:spPr>
          <p:style>
            <a:lnRef idx="2">
              <a:schemeClr val="dk1"/>
            </a:lnRef>
            <a:fillRef idx="0">
              <a:schemeClr val="dk1"/>
            </a:fillRef>
            <a:effectRef idx="1">
              <a:schemeClr val="dk1"/>
            </a:effectRef>
            <a:fontRef idx="minor">
              <a:schemeClr val="tx1"/>
            </a:fontRef>
          </p:style>
        </p:cxnSp>
        <p:sp>
          <p:nvSpPr>
            <p:cNvPr id="7" name="Teardrop 6">
              <a:extLst>
                <a:ext uri="{FF2B5EF4-FFF2-40B4-BE49-F238E27FC236}">
                  <a16:creationId xmlns:a16="http://schemas.microsoft.com/office/drawing/2014/main" id="{A5A75995-91E5-40E8-B3BC-ADC85D7397C4}"/>
                </a:ext>
              </a:extLst>
            </p:cNvPr>
            <p:cNvSpPr/>
            <p:nvPr/>
          </p:nvSpPr>
          <p:spPr>
            <a:xfrm rot="8100000">
              <a:off x="1818483" y="1214380"/>
              <a:ext cx="110793" cy="110793"/>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6" name="Rectangle 15">
            <a:extLst>
              <a:ext uri="{FF2B5EF4-FFF2-40B4-BE49-F238E27FC236}">
                <a16:creationId xmlns:a16="http://schemas.microsoft.com/office/drawing/2014/main" id="{9BC3E9EC-FA7F-4333-A6C3-B0040A268EAD}"/>
              </a:ext>
            </a:extLst>
          </p:cNvPr>
          <p:cNvSpPr/>
          <p:nvPr/>
        </p:nvSpPr>
        <p:spPr>
          <a:xfrm>
            <a:off x="1963813" y="1272553"/>
            <a:ext cx="8068083" cy="830997"/>
          </a:xfrm>
          <a:prstGeom prst="rect">
            <a:avLst/>
          </a:prstGeom>
        </p:spPr>
        <p:txBody>
          <a:bodyPr wrap="square">
            <a:spAutoFit/>
          </a:bodyPr>
          <a:lstStyle/>
          <a:p>
            <a:pPr lvl="0" algn="just">
              <a:defRPr/>
            </a:pPr>
            <a:endParaRPr lang="en-US" sz="2400" dirty="0">
              <a:solidFill>
                <a:prstClr val="black"/>
              </a:solidFill>
            </a:endParaRPr>
          </a:p>
          <a:p>
            <a:pPr lvl="0" algn="just">
              <a:defRPr/>
            </a:pPr>
            <a:endParaRPr lang="en-US" sz="2400" dirty="0">
              <a:solidFill>
                <a:prstClr val="black"/>
              </a:solidFill>
            </a:endParaRPr>
          </a:p>
        </p:txBody>
      </p:sp>
      <p:sp>
        <p:nvSpPr>
          <p:cNvPr id="3" name="TextBox 2"/>
          <p:cNvSpPr txBox="1"/>
          <p:nvPr/>
        </p:nvSpPr>
        <p:spPr>
          <a:xfrm>
            <a:off x="1873879" y="1272735"/>
            <a:ext cx="8341309" cy="2169825"/>
          </a:xfrm>
          <a:prstGeom prst="rect">
            <a:avLst/>
          </a:prstGeom>
          <a:noFill/>
        </p:spPr>
        <p:txBody>
          <a:bodyPr wrap="square" rtlCol="0">
            <a:spAutoFit/>
          </a:bodyPr>
          <a:lstStyle/>
          <a:p>
            <a:pPr algn="just">
              <a:lnSpc>
                <a:spcPct val="150000"/>
              </a:lnSpc>
            </a:pPr>
            <a:r>
              <a:rPr lang="en-US" dirty="0"/>
              <a:t>Total Number of Rows : 2141                        Data Source : SRK Company</a:t>
            </a:r>
          </a:p>
          <a:p>
            <a:pPr algn="just">
              <a:lnSpc>
                <a:spcPct val="150000"/>
              </a:lnSpc>
            </a:pPr>
            <a:r>
              <a:rPr lang="en-US" dirty="0"/>
              <a:t>Number of Features : 12</a:t>
            </a:r>
          </a:p>
          <a:p>
            <a:pPr algn="just">
              <a:lnSpc>
                <a:spcPct val="150000"/>
              </a:lnSpc>
            </a:pPr>
            <a:r>
              <a:rPr lang="en-US" dirty="0"/>
              <a:t>Target Variable : Price</a:t>
            </a:r>
          </a:p>
          <a:p>
            <a:pPr algn="just">
              <a:lnSpc>
                <a:spcPct val="150000"/>
              </a:lnSpc>
            </a:pPr>
            <a:r>
              <a:rPr lang="en-US" dirty="0"/>
              <a:t>                                    </a:t>
            </a:r>
          </a:p>
          <a:p>
            <a:pPr algn="just">
              <a:lnSpc>
                <a:spcPct val="150000"/>
              </a:lnSpc>
            </a:pPr>
            <a:endParaRPr lang="en-US" dirty="0"/>
          </a:p>
        </p:txBody>
      </p:sp>
      <p:pic>
        <p:nvPicPr>
          <p:cNvPr id="6" name="Picture 5">
            <a:extLst>
              <a:ext uri="{FF2B5EF4-FFF2-40B4-BE49-F238E27FC236}">
                <a16:creationId xmlns:a16="http://schemas.microsoft.com/office/drawing/2014/main" id="{0D02B599-F447-AF7E-BD5D-5D9611AE842C}"/>
              </a:ext>
            </a:extLst>
          </p:cNvPr>
          <p:cNvPicPr>
            <a:picLocks noChangeAspect="1"/>
          </p:cNvPicPr>
          <p:nvPr/>
        </p:nvPicPr>
        <p:blipFill>
          <a:blip r:embed="rId5"/>
          <a:stretch>
            <a:fillRect/>
          </a:stretch>
        </p:blipFill>
        <p:spPr>
          <a:xfrm>
            <a:off x="4926519" y="1854977"/>
            <a:ext cx="4843449" cy="4528855"/>
          </a:xfrm>
          <a:prstGeom prst="rect">
            <a:avLst/>
          </a:prstGeom>
        </p:spPr>
      </p:pic>
    </p:spTree>
    <p:extLst>
      <p:ext uri="{BB962C8B-B14F-4D97-AF65-F5344CB8AC3E}">
        <p14:creationId xmlns:p14="http://schemas.microsoft.com/office/powerpoint/2010/main" val="2539333473"/>
      </p:ext>
    </p:extLst>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75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par>
                                <p:cTn id="13" presetID="53" presetClass="entr" presetSubtype="16" fill="hold" grpId="0" nodeType="withEffect" nodePh="1">
                                  <p:stCondLst>
                                    <p:cond delay="1000"/>
                                  </p:stCondLst>
                                  <p:endCondLst>
                                    <p:cond evt="begin" delay="0">
                                      <p:tn val="13"/>
                                    </p:cond>
                                  </p:endCondLst>
                                  <p:iterate type="lt">
                                    <p:tmPct val="4000"/>
                                  </p:iterate>
                                  <p:childTnLst>
                                    <p:set>
                                      <p:cBhvr>
                                        <p:cTn id="14" dur="1" fill="hold">
                                          <p:stCondLst>
                                            <p:cond delay="0"/>
                                          </p:stCondLst>
                                        </p:cTn>
                                        <p:tgtEl>
                                          <p:spTgt spid="16"/>
                                        </p:tgtEl>
                                        <p:attrNameLst>
                                          <p:attrName>style.visibility</p:attrName>
                                        </p:attrNameLst>
                                      </p:cBhvr>
                                      <p:to>
                                        <p:strVal val="visible"/>
                                      </p:to>
                                    </p:set>
                                    <p:anim calcmode="lin" valueType="num">
                                      <p:cBhvr>
                                        <p:cTn id="15" dur="150" fill="hold"/>
                                        <p:tgtEl>
                                          <p:spTgt spid="16"/>
                                        </p:tgtEl>
                                        <p:attrNameLst>
                                          <p:attrName>ppt_w</p:attrName>
                                        </p:attrNameLst>
                                      </p:cBhvr>
                                      <p:tavLst>
                                        <p:tav tm="0">
                                          <p:val>
                                            <p:fltVal val="0"/>
                                          </p:val>
                                        </p:tav>
                                        <p:tav tm="100000">
                                          <p:val>
                                            <p:strVal val="#ppt_w"/>
                                          </p:val>
                                        </p:tav>
                                      </p:tavLst>
                                    </p:anim>
                                    <p:anim calcmode="lin" valueType="num">
                                      <p:cBhvr>
                                        <p:cTn id="16" dur="150" fill="hold"/>
                                        <p:tgtEl>
                                          <p:spTgt spid="16"/>
                                        </p:tgtEl>
                                        <p:attrNameLst>
                                          <p:attrName>ppt_h</p:attrName>
                                        </p:attrNameLst>
                                      </p:cBhvr>
                                      <p:tavLst>
                                        <p:tav tm="0">
                                          <p:val>
                                            <p:fltVal val="0"/>
                                          </p:val>
                                        </p:tav>
                                        <p:tav tm="100000">
                                          <p:val>
                                            <p:strVal val="#ppt_h"/>
                                          </p:val>
                                        </p:tav>
                                      </p:tavLst>
                                    </p:anim>
                                    <p:animEffect transition="in" filter="fade">
                                      <p:cBhvr>
                                        <p:cTn id="17" dur="1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07D116-8F12-4D9C-B083-B824CBDEC44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3897" y="24063"/>
            <a:ext cx="12183837" cy="6858000"/>
          </a:xfrm>
          <a:prstGeom prst="rect">
            <a:avLst/>
          </a:prstGeom>
        </p:spPr>
      </p:pic>
      <p:grpSp>
        <p:nvGrpSpPr>
          <p:cNvPr id="9" name="Group 8">
            <a:extLst>
              <a:ext uri="{FF2B5EF4-FFF2-40B4-BE49-F238E27FC236}">
                <a16:creationId xmlns:a16="http://schemas.microsoft.com/office/drawing/2014/main" id="{1F7E6DFF-43DA-4FBF-8C61-D7FF6629B3FF}"/>
              </a:ext>
            </a:extLst>
          </p:cNvPr>
          <p:cNvGrpSpPr/>
          <p:nvPr/>
        </p:nvGrpSpPr>
        <p:grpSpPr>
          <a:xfrm>
            <a:off x="2070831" y="104937"/>
            <a:ext cx="7854045" cy="770083"/>
            <a:chOff x="5327374" y="275782"/>
            <a:chExt cx="13730841" cy="1540344"/>
          </a:xfrm>
        </p:grpSpPr>
        <p:sp>
          <p:nvSpPr>
            <p:cNvPr id="23" name="Rectangle: Rounded Corners 22">
              <a:extLst>
                <a:ext uri="{FF2B5EF4-FFF2-40B4-BE49-F238E27FC236}">
                  <a16:creationId xmlns:a16="http://schemas.microsoft.com/office/drawing/2014/main" id="{AE90BA9F-1BDA-4576-AF55-84EE972DFF4C}"/>
                </a:ext>
              </a:extLst>
            </p:cNvPr>
            <p:cNvSpPr/>
            <p:nvPr/>
          </p:nvSpPr>
          <p:spPr>
            <a:xfrm>
              <a:off x="7028099" y="275782"/>
              <a:ext cx="10276717" cy="1254421"/>
            </a:xfrm>
            <a:prstGeom prst="roundRect">
              <a:avLst>
                <a:gd name="adj" fmla="val 50000"/>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Заголовок 2">
              <a:extLst>
                <a:ext uri="{FF2B5EF4-FFF2-40B4-BE49-F238E27FC236}">
                  <a16:creationId xmlns:a16="http://schemas.microsoft.com/office/drawing/2014/main" id="{BC27C0E1-F0EE-4E95-9828-6B1C4C362CAC}"/>
                </a:ext>
              </a:extLst>
            </p:cNvPr>
            <p:cNvSpPr txBox="1">
              <a:spLocks/>
            </p:cNvSpPr>
            <p:nvPr/>
          </p:nvSpPr>
          <p:spPr>
            <a:xfrm>
              <a:off x="5327374" y="419797"/>
              <a:ext cx="13730841" cy="1396329"/>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725" algn="l"/>
                </a:tabLst>
                <a:defRPr sz="7200" b="0" i="0" kern="1200" baseline="0">
                  <a:solidFill>
                    <a:schemeClr val="tx2"/>
                  </a:solidFill>
                  <a:latin typeface="Roboto Medium" charset="0"/>
                  <a:ea typeface="Roboto Medium" charset="0"/>
                  <a:cs typeface="Roboto Medium" charset="0"/>
                </a:defRPr>
              </a:lvl1pPr>
            </a:lstStyle>
            <a:p>
              <a:pPr lvl="0">
                <a:defRPr/>
              </a:pPr>
              <a:r>
                <a:rPr lang="en-US" sz="2999" spc="150" noProof="0" dirty="0">
                  <a:solidFill>
                    <a:srgbClr val="002060"/>
                  </a:solidFill>
                  <a:latin typeface="Arial Black" panose="020B0A04020102020204" pitchFamily="34" charset="0"/>
                </a:rPr>
                <a:t>DATATYPE OF FEATURES</a:t>
              </a:r>
              <a:endParaRPr kumimoji="0" lang="en-US" sz="2999" b="0" i="0" u="none" strike="noStrike" kern="1200" cap="none" spc="150" normalizeH="0" baseline="0" noProof="0" dirty="0">
                <a:ln>
                  <a:noFill/>
                </a:ln>
                <a:solidFill>
                  <a:srgbClr val="002060"/>
                </a:solidFill>
                <a:effectLst/>
                <a:uLnTx/>
                <a:uFillTx/>
                <a:latin typeface="Arial Black" panose="020B0A04020102020204" pitchFamily="34" charset="0"/>
              </a:endParaRPr>
            </a:p>
          </p:txBody>
        </p:sp>
      </p:grpSp>
      <p:sp>
        <p:nvSpPr>
          <p:cNvPr id="16" name="Rectangle 15">
            <a:extLst>
              <a:ext uri="{FF2B5EF4-FFF2-40B4-BE49-F238E27FC236}">
                <a16:creationId xmlns:a16="http://schemas.microsoft.com/office/drawing/2014/main" id="{9BC3E9EC-FA7F-4333-A6C3-B0040A268EAD}"/>
              </a:ext>
            </a:extLst>
          </p:cNvPr>
          <p:cNvSpPr/>
          <p:nvPr/>
        </p:nvSpPr>
        <p:spPr>
          <a:xfrm>
            <a:off x="1963813" y="1272553"/>
            <a:ext cx="8068083" cy="830997"/>
          </a:xfrm>
          <a:prstGeom prst="rect">
            <a:avLst/>
          </a:prstGeom>
        </p:spPr>
        <p:txBody>
          <a:bodyPr wrap="square">
            <a:spAutoFit/>
          </a:bodyPr>
          <a:lstStyle/>
          <a:p>
            <a:pPr lvl="0" algn="just">
              <a:defRPr/>
            </a:pPr>
            <a:endParaRPr lang="en-US" sz="2400" dirty="0">
              <a:solidFill>
                <a:prstClr val="black"/>
              </a:solidFill>
            </a:endParaRPr>
          </a:p>
          <a:p>
            <a:pPr lvl="0" algn="just">
              <a:defRPr/>
            </a:pPr>
            <a:endParaRPr lang="en-US" sz="2400" dirty="0">
              <a:solidFill>
                <a:prstClr val="black"/>
              </a:solidFill>
            </a:endParaRPr>
          </a:p>
        </p:txBody>
      </p:sp>
      <p:sp>
        <p:nvSpPr>
          <p:cNvPr id="3" name="TextBox 2"/>
          <p:cNvSpPr txBox="1"/>
          <p:nvPr/>
        </p:nvSpPr>
        <p:spPr>
          <a:xfrm>
            <a:off x="1873879" y="1272735"/>
            <a:ext cx="8341309" cy="880369"/>
          </a:xfrm>
          <a:prstGeom prst="rect">
            <a:avLst/>
          </a:prstGeom>
          <a:noFill/>
        </p:spPr>
        <p:txBody>
          <a:bodyPr wrap="square" rtlCol="0">
            <a:spAutoFit/>
          </a:bodyPr>
          <a:lstStyle/>
          <a:p>
            <a:pPr algn="just">
              <a:lnSpc>
                <a:spcPct val="150000"/>
              </a:lnSpc>
            </a:pPr>
            <a:r>
              <a:rPr lang="en-US" dirty="0"/>
              <a:t>                                    </a:t>
            </a:r>
          </a:p>
          <a:p>
            <a:pPr algn="just">
              <a:lnSpc>
                <a:spcPct val="150000"/>
              </a:lnSpc>
            </a:pPr>
            <a:endParaRPr lang="en-US" dirty="0"/>
          </a:p>
        </p:txBody>
      </p:sp>
      <p:pic>
        <p:nvPicPr>
          <p:cNvPr id="6" name="Picture 5">
            <a:extLst>
              <a:ext uri="{FF2B5EF4-FFF2-40B4-BE49-F238E27FC236}">
                <a16:creationId xmlns:a16="http://schemas.microsoft.com/office/drawing/2014/main" id="{EB12E363-1BF1-4D80-4EFA-1558B0B33EB4}"/>
              </a:ext>
            </a:extLst>
          </p:cNvPr>
          <p:cNvPicPr>
            <a:picLocks noChangeAspect="1"/>
          </p:cNvPicPr>
          <p:nvPr/>
        </p:nvPicPr>
        <p:blipFill>
          <a:blip r:embed="rId5"/>
          <a:stretch>
            <a:fillRect/>
          </a:stretch>
        </p:blipFill>
        <p:spPr>
          <a:xfrm>
            <a:off x="386600" y="1379073"/>
            <a:ext cx="11418799" cy="4093531"/>
          </a:xfrm>
          <a:prstGeom prst="rect">
            <a:avLst/>
          </a:prstGeom>
        </p:spPr>
      </p:pic>
    </p:spTree>
    <p:extLst>
      <p:ext uri="{BB962C8B-B14F-4D97-AF65-F5344CB8AC3E}">
        <p14:creationId xmlns:p14="http://schemas.microsoft.com/office/powerpoint/2010/main" val="2836462572"/>
      </p:ext>
    </p:extLst>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1000"/>
                                  </p:stCondLst>
                                  <p:endCondLst>
                                    <p:cond evt="begin" delay="0">
                                      <p:tn val="5"/>
                                    </p:cond>
                                  </p:endCondLst>
                                  <p:iterate type="lt">
                                    <p:tmPct val="4000"/>
                                  </p:iterate>
                                  <p:childTnLst>
                                    <p:set>
                                      <p:cBhvr>
                                        <p:cTn id="6" dur="1" fill="hold">
                                          <p:stCondLst>
                                            <p:cond delay="0"/>
                                          </p:stCondLst>
                                        </p:cTn>
                                        <p:tgtEl>
                                          <p:spTgt spid="16"/>
                                        </p:tgtEl>
                                        <p:attrNameLst>
                                          <p:attrName>style.visibility</p:attrName>
                                        </p:attrNameLst>
                                      </p:cBhvr>
                                      <p:to>
                                        <p:strVal val="visible"/>
                                      </p:to>
                                    </p:set>
                                    <p:anim calcmode="lin" valueType="num">
                                      <p:cBhvr>
                                        <p:cTn id="7" dur="150" fill="hold"/>
                                        <p:tgtEl>
                                          <p:spTgt spid="16"/>
                                        </p:tgtEl>
                                        <p:attrNameLst>
                                          <p:attrName>ppt_w</p:attrName>
                                        </p:attrNameLst>
                                      </p:cBhvr>
                                      <p:tavLst>
                                        <p:tav tm="0">
                                          <p:val>
                                            <p:fltVal val="0"/>
                                          </p:val>
                                        </p:tav>
                                        <p:tav tm="100000">
                                          <p:val>
                                            <p:strVal val="#ppt_w"/>
                                          </p:val>
                                        </p:tav>
                                      </p:tavLst>
                                    </p:anim>
                                    <p:anim calcmode="lin" valueType="num">
                                      <p:cBhvr>
                                        <p:cTn id="8" dur="150" fill="hold"/>
                                        <p:tgtEl>
                                          <p:spTgt spid="16"/>
                                        </p:tgtEl>
                                        <p:attrNameLst>
                                          <p:attrName>ppt_h</p:attrName>
                                        </p:attrNameLst>
                                      </p:cBhvr>
                                      <p:tavLst>
                                        <p:tav tm="0">
                                          <p:val>
                                            <p:fltVal val="0"/>
                                          </p:val>
                                        </p:tav>
                                        <p:tav tm="100000">
                                          <p:val>
                                            <p:strVal val="#ppt_h"/>
                                          </p:val>
                                        </p:tav>
                                      </p:tavLst>
                                    </p:anim>
                                    <p:animEffect transition="in" filter="fade">
                                      <p:cBhvr>
                                        <p:cTn id="9" dur="1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07D116-8F12-4D9C-B083-B824CBDEC44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55" y="0"/>
            <a:ext cx="12183837" cy="6858000"/>
          </a:xfrm>
          <a:prstGeom prst="rect">
            <a:avLst/>
          </a:prstGeom>
        </p:spPr>
      </p:pic>
      <p:grpSp>
        <p:nvGrpSpPr>
          <p:cNvPr id="9" name="Group 8">
            <a:extLst>
              <a:ext uri="{FF2B5EF4-FFF2-40B4-BE49-F238E27FC236}">
                <a16:creationId xmlns:a16="http://schemas.microsoft.com/office/drawing/2014/main" id="{1F7E6DFF-43DA-4FBF-8C61-D7FF6629B3FF}"/>
              </a:ext>
            </a:extLst>
          </p:cNvPr>
          <p:cNvGrpSpPr/>
          <p:nvPr/>
        </p:nvGrpSpPr>
        <p:grpSpPr>
          <a:xfrm>
            <a:off x="2070831" y="104937"/>
            <a:ext cx="7854045" cy="770083"/>
            <a:chOff x="5327374" y="275782"/>
            <a:chExt cx="13730841" cy="1540344"/>
          </a:xfrm>
        </p:grpSpPr>
        <p:sp>
          <p:nvSpPr>
            <p:cNvPr id="23" name="Rectangle: Rounded Corners 22">
              <a:extLst>
                <a:ext uri="{FF2B5EF4-FFF2-40B4-BE49-F238E27FC236}">
                  <a16:creationId xmlns:a16="http://schemas.microsoft.com/office/drawing/2014/main" id="{AE90BA9F-1BDA-4576-AF55-84EE972DFF4C}"/>
                </a:ext>
              </a:extLst>
            </p:cNvPr>
            <p:cNvSpPr/>
            <p:nvPr/>
          </p:nvSpPr>
          <p:spPr>
            <a:xfrm>
              <a:off x="8398327" y="275782"/>
              <a:ext cx="7467748" cy="1254421"/>
            </a:xfrm>
            <a:prstGeom prst="roundRect">
              <a:avLst>
                <a:gd name="adj" fmla="val 50000"/>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Заголовок 2">
              <a:extLst>
                <a:ext uri="{FF2B5EF4-FFF2-40B4-BE49-F238E27FC236}">
                  <a16:creationId xmlns:a16="http://schemas.microsoft.com/office/drawing/2014/main" id="{BC27C0E1-F0EE-4E95-9828-6B1C4C362CAC}"/>
                </a:ext>
              </a:extLst>
            </p:cNvPr>
            <p:cNvSpPr txBox="1">
              <a:spLocks/>
            </p:cNvSpPr>
            <p:nvPr/>
          </p:nvSpPr>
          <p:spPr>
            <a:xfrm>
              <a:off x="5327374" y="419797"/>
              <a:ext cx="13730841" cy="1396329"/>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725" algn="l"/>
                </a:tabLst>
                <a:defRPr sz="7200" b="0" i="0" kern="1200" baseline="0">
                  <a:solidFill>
                    <a:schemeClr val="tx2"/>
                  </a:solidFill>
                  <a:latin typeface="Roboto Medium" charset="0"/>
                  <a:ea typeface="Roboto Medium" charset="0"/>
                  <a:cs typeface="Roboto Medium" charset="0"/>
                </a:defRPr>
              </a:lvl1pPr>
            </a:lstStyle>
            <a:p>
              <a:pPr lvl="0">
                <a:defRPr/>
              </a:pPr>
              <a:r>
                <a:rPr lang="en-US" sz="2999" spc="150" noProof="0" dirty="0">
                  <a:solidFill>
                    <a:srgbClr val="002060"/>
                  </a:solidFill>
                  <a:latin typeface="Arial Black" panose="020B0A04020102020204" pitchFamily="34" charset="0"/>
                </a:rPr>
                <a:t>DATA CLEANING</a:t>
              </a:r>
            </a:p>
            <a:p>
              <a:pPr lvl="0">
                <a:defRPr/>
              </a:pPr>
              <a:endParaRPr kumimoji="0" lang="en-US" sz="2999" b="0" i="0" u="none" strike="noStrike" kern="1200" cap="none" spc="150" normalizeH="0" baseline="0" noProof="0" dirty="0">
                <a:ln>
                  <a:noFill/>
                </a:ln>
                <a:solidFill>
                  <a:srgbClr val="002060"/>
                </a:solidFill>
                <a:effectLst/>
                <a:uLnTx/>
                <a:uFillTx/>
                <a:latin typeface="Arial Black" panose="020B0A04020102020204" pitchFamily="34" charset="0"/>
              </a:endParaRPr>
            </a:p>
          </p:txBody>
        </p:sp>
      </p:grpSp>
      <p:sp>
        <p:nvSpPr>
          <p:cNvPr id="20" name="Rectangle: Rounded Corners 19">
            <a:extLst>
              <a:ext uri="{FF2B5EF4-FFF2-40B4-BE49-F238E27FC236}">
                <a16:creationId xmlns:a16="http://schemas.microsoft.com/office/drawing/2014/main" id="{8C2A899C-1EC7-4C1E-AC3F-456BB86EB70D}"/>
              </a:ext>
            </a:extLst>
          </p:cNvPr>
          <p:cNvSpPr/>
          <p:nvPr/>
        </p:nvSpPr>
        <p:spPr>
          <a:xfrm>
            <a:off x="190612" y="902413"/>
            <a:ext cx="11810776" cy="5711781"/>
          </a:xfrm>
          <a:prstGeom prst="roundRect">
            <a:avLst>
              <a:gd name="adj" fmla="val 4081"/>
            </a:avLst>
          </a:prstGeom>
          <a:solidFill>
            <a:srgbClr val="A9A5F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B01E4BC-5523-4140-AB58-E98BD8C82868}"/>
              </a:ext>
            </a:extLst>
          </p:cNvPr>
          <p:cNvSpPr/>
          <p:nvPr/>
        </p:nvSpPr>
        <p:spPr>
          <a:xfrm>
            <a:off x="264988" y="1233242"/>
            <a:ext cx="8508076" cy="5290659"/>
          </a:xfrm>
          <a:prstGeom prst="rect">
            <a:avLst/>
          </a:prstGeom>
          <a:gradFill flip="none" rotWithShape="1">
            <a:gsLst>
              <a:gs pos="94000">
                <a:srgbClr val="CDCDCD"/>
              </a:gs>
              <a:gs pos="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CCE68804-B372-4A7A-A98E-AD61883BD2A1}"/>
              </a:ext>
            </a:extLst>
          </p:cNvPr>
          <p:cNvCxnSpPr>
            <a:cxnSpLocks/>
            <a:endCxn id="12" idx="1"/>
          </p:cNvCxnSpPr>
          <p:nvPr/>
        </p:nvCxnSpPr>
        <p:spPr>
          <a:xfrm>
            <a:off x="263023" y="1252105"/>
            <a:ext cx="1" cy="2751214"/>
          </a:xfrm>
          <a:prstGeom prst="line">
            <a:avLst/>
          </a:prstGeom>
          <a:ln w="19050"/>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9BC3E9EC-FA7F-4333-A6C3-B0040A268EAD}"/>
              </a:ext>
            </a:extLst>
          </p:cNvPr>
          <p:cNvSpPr/>
          <p:nvPr/>
        </p:nvSpPr>
        <p:spPr>
          <a:xfrm>
            <a:off x="1963813" y="1272553"/>
            <a:ext cx="8068083" cy="830997"/>
          </a:xfrm>
          <a:prstGeom prst="rect">
            <a:avLst/>
          </a:prstGeom>
        </p:spPr>
        <p:txBody>
          <a:bodyPr wrap="square">
            <a:spAutoFit/>
          </a:bodyPr>
          <a:lstStyle/>
          <a:p>
            <a:pPr lvl="0" algn="just">
              <a:defRPr/>
            </a:pPr>
            <a:endParaRPr lang="en-US" sz="2400" dirty="0">
              <a:solidFill>
                <a:prstClr val="black"/>
              </a:solidFill>
            </a:endParaRPr>
          </a:p>
          <a:p>
            <a:pPr lvl="0" algn="just">
              <a:defRPr/>
            </a:pPr>
            <a:endParaRPr lang="en-US" sz="2400" dirty="0">
              <a:solidFill>
                <a:prstClr val="black"/>
              </a:solidFill>
            </a:endParaRPr>
          </a:p>
        </p:txBody>
      </p:sp>
      <p:sp>
        <p:nvSpPr>
          <p:cNvPr id="3" name="TextBox 2"/>
          <p:cNvSpPr txBox="1"/>
          <p:nvPr/>
        </p:nvSpPr>
        <p:spPr>
          <a:xfrm>
            <a:off x="263023" y="1191709"/>
            <a:ext cx="5401854" cy="3788858"/>
          </a:xfrm>
          <a:prstGeom prst="rect">
            <a:avLst/>
          </a:prstGeom>
          <a:noFill/>
        </p:spPr>
        <p:txBody>
          <a:bodyPr wrap="square" rtlCol="0">
            <a:spAutoFit/>
          </a:bodyPr>
          <a:lstStyle/>
          <a:p>
            <a:pPr marL="342900" indent="-342900" algn="just">
              <a:lnSpc>
                <a:spcPct val="150000"/>
              </a:lnSpc>
              <a:buAutoNum type="arabicPeriod"/>
            </a:pPr>
            <a:r>
              <a:rPr lang="en-US" dirty="0"/>
              <a:t>Checking For Missing Values </a:t>
            </a:r>
          </a:p>
          <a:p>
            <a:pPr marL="742950" lvl="1" indent="-285750">
              <a:lnSpc>
                <a:spcPct val="150000"/>
              </a:lnSpc>
              <a:buFont typeface="Arial" panose="020B0604020202020204" pitchFamily="34" charset="0"/>
              <a:buChar char="•"/>
            </a:pPr>
            <a:r>
              <a:rPr lang="en-US" dirty="0"/>
              <a:t>Checked for missing or null values in the dataset. Confirmed no missing values were present</a:t>
            </a:r>
          </a:p>
          <a:p>
            <a:pPr marL="342900" indent="-342900">
              <a:lnSpc>
                <a:spcPct val="150000"/>
              </a:lnSpc>
              <a:buFont typeface="+mj-lt"/>
              <a:buAutoNum type="arabicPeriod"/>
            </a:pPr>
            <a:r>
              <a:rPr lang="en-US" dirty="0"/>
              <a:t> Creating 3 New Columns using the </a:t>
            </a:r>
            <a:r>
              <a:rPr lang="en-US" dirty="0" err="1"/>
              <a:t>Messurements</a:t>
            </a:r>
            <a:r>
              <a:rPr lang="en-US" dirty="0"/>
              <a:t> column and dropping the data </a:t>
            </a:r>
            <a:r>
              <a:rPr lang="en-US" dirty="0" err="1"/>
              <a:t>Url</a:t>
            </a:r>
            <a:r>
              <a:rPr lang="en-US" dirty="0"/>
              <a:t> Column:</a:t>
            </a:r>
          </a:p>
          <a:p>
            <a:pPr marL="742950" lvl="1" indent="-285750">
              <a:lnSpc>
                <a:spcPct val="150000"/>
              </a:lnSpc>
              <a:buFont typeface="Arial" panose="020B0604020202020204" pitchFamily="34" charset="0"/>
              <a:buChar char="•"/>
            </a:pPr>
            <a:r>
              <a:rPr lang="en-US" dirty="0"/>
              <a:t>Length </a:t>
            </a:r>
          </a:p>
          <a:p>
            <a:pPr marL="742950" lvl="1" indent="-285750">
              <a:lnSpc>
                <a:spcPct val="150000"/>
              </a:lnSpc>
              <a:buFont typeface="Arial" panose="020B0604020202020204" pitchFamily="34" charset="0"/>
              <a:buChar char="•"/>
            </a:pPr>
            <a:r>
              <a:rPr lang="en-US" dirty="0"/>
              <a:t>Width </a:t>
            </a:r>
          </a:p>
          <a:p>
            <a:pPr marL="742950" lvl="1" indent="-285750">
              <a:lnSpc>
                <a:spcPct val="150000"/>
              </a:lnSpc>
              <a:buFont typeface="Arial" panose="020B0604020202020204" pitchFamily="34" charset="0"/>
              <a:buChar char="•"/>
            </a:pPr>
            <a:r>
              <a:rPr lang="en-US" dirty="0"/>
              <a:t>Depth</a:t>
            </a:r>
          </a:p>
        </p:txBody>
      </p:sp>
      <p:pic>
        <p:nvPicPr>
          <p:cNvPr id="10" name="Picture 9">
            <a:extLst>
              <a:ext uri="{FF2B5EF4-FFF2-40B4-BE49-F238E27FC236}">
                <a16:creationId xmlns:a16="http://schemas.microsoft.com/office/drawing/2014/main" id="{398BE75E-E255-8FB4-A2D5-5ADCAE6C4A68}"/>
              </a:ext>
            </a:extLst>
          </p:cNvPr>
          <p:cNvPicPr>
            <a:picLocks noChangeAspect="1"/>
          </p:cNvPicPr>
          <p:nvPr/>
        </p:nvPicPr>
        <p:blipFill>
          <a:blip r:embed="rId5"/>
          <a:stretch>
            <a:fillRect/>
          </a:stretch>
        </p:blipFill>
        <p:spPr>
          <a:xfrm>
            <a:off x="6787210" y="1519241"/>
            <a:ext cx="3971708" cy="758774"/>
          </a:xfrm>
          <a:prstGeom prst="rect">
            <a:avLst/>
          </a:prstGeom>
        </p:spPr>
      </p:pic>
      <p:sp>
        <p:nvSpPr>
          <p:cNvPr id="11" name="Teardrop 10">
            <a:extLst>
              <a:ext uri="{FF2B5EF4-FFF2-40B4-BE49-F238E27FC236}">
                <a16:creationId xmlns:a16="http://schemas.microsoft.com/office/drawing/2014/main" id="{A5A75995-91E5-40E8-B3BC-ADC85D7397C4}"/>
              </a:ext>
            </a:extLst>
          </p:cNvPr>
          <p:cNvSpPr/>
          <p:nvPr/>
        </p:nvSpPr>
        <p:spPr>
          <a:xfrm rot="8100000">
            <a:off x="213558" y="1137782"/>
            <a:ext cx="110793" cy="110793"/>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A1B5BCA7-9C39-D672-FC00-2668C577306C}"/>
              </a:ext>
            </a:extLst>
          </p:cNvPr>
          <p:cNvPicPr>
            <a:picLocks noChangeAspect="1"/>
          </p:cNvPicPr>
          <p:nvPr/>
        </p:nvPicPr>
        <p:blipFill>
          <a:blip r:embed="rId6"/>
          <a:stretch>
            <a:fillRect/>
          </a:stretch>
        </p:blipFill>
        <p:spPr>
          <a:xfrm>
            <a:off x="9394618" y="3369627"/>
            <a:ext cx="2238687" cy="2505425"/>
          </a:xfrm>
          <a:prstGeom prst="rect">
            <a:avLst/>
          </a:prstGeom>
        </p:spPr>
      </p:pic>
      <p:pic>
        <p:nvPicPr>
          <p:cNvPr id="18" name="Picture 17">
            <a:extLst>
              <a:ext uri="{FF2B5EF4-FFF2-40B4-BE49-F238E27FC236}">
                <a16:creationId xmlns:a16="http://schemas.microsoft.com/office/drawing/2014/main" id="{8201D92A-6F84-C882-47B1-964159BEF9E4}"/>
              </a:ext>
            </a:extLst>
          </p:cNvPr>
          <p:cNvPicPr>
            <a:picLocks noChangeAspect="1"/>
          </p:cNvPicPr>
          <p:nvPr/>
        </p:nvPicPr>
        <p:blipFill>
          <a:blip r:embed="rId7"/>
          <a:stretch>
            <a:fillRect/>
          </a:stretch>
        </p:blipFill>
        <p:spPr>
          <a:xfrm>
            <a:off x="6526022" y="3369627"/>
            <a:ext cx="1705213" cy="1571844"/>
          </a:xfrm>
          <a:prstGeom prst="rect">
            <a:avLst/>
          </a:prstGeom>
        </p:spPr>
      </p:pic>
      <p:sp>
        <p:nvSpPr>
          <p:cNvPr id="19" name="TextBox 18">
            <a:extLst>
              <a:ext uri="{FF2B5EF4-FFF2-40B4-BE49-F238E27FC236}">
                <a16:creationId xmlns:a16="http://schemas.microsoft.com/office/drawing/2014/main" id="{10FFE66F-9DAF-4365-8DA1-967F65386B82}"/>
              </a:ext>
            </a:extLst>
          </p:cNvPr>
          <p:cNvSpPr txBox="1"/>
          <p:nvPr/>
        </p:nvSpPr>
        <p:spPr>
          <a:xfrm>
            <a:off x="6428808" y="3017157"/>
            <a:ext cx="1026694" cy="369332"/>
          </a:xfrm>
          <a:prstGeom prst="rect">
            <a:avLst/>
          </a:prstGeom>
          <a:noFill/>
        </p:spPr>
        <p:txBody>
          <a:bodyPr wrap="square" rtlCol="0">
            <a:spAutoFit/>
          </a:bodyPr>
          <a:lstStyle/>
          <a:p>
            <a:r>
              <a:rPr lang="en-US" dirty="0"/>
              <a:t>Before: </a:t>
            </a:r>
          </a:p>
        </p:txBody>
      </p:sp>
      <p:sp>
        <p:nvSpPr>
          <p:cNvPr id="21" name="TextBox 20">
            <a:extLst>
              <a:ext uri="{FF2B5EF4-FFF2-40B4-BE49-F238E27FC236}">
                <a16:creationId xmlns:a16="http://schemas.microsoft.com/office/drawing/2014/main" id="{1E31C0CD-664C-B253-68BC-5E067CD90B0C}"/>
              </a:ext>
            </a:extLst>
          </p:cNvPr>
          <p:cNvSpPr txBox="1"/>
          <p:nvPr/>
        </p:nvSpPr>
        <p:spPr>
          <a:xfrm>
            <a:off x="9322429" y="2998725"/>
            <a:ext cx="1026694" cy="369332"/>
          </a:xfrm>
          <a:prstGeom prst="rect">
            <a:avLst/>
          </a:prstGeom>
          <a:noFill/>
        </p:spPr>
        <p:txBody>
          <a:bodyPr wrap="square" rtlCol="0">
            <a:spAutoFit/>
          </a:bodyPr>
          <a:lstStyle/>
          <a:p>
            <a:r>
              <a:rPr lang="en-US" dirty="0"/>
              <a:t>After: </a:t>
            </a:r>
          </a:p>
        </p:txBody>
      </p:sp>
    </p:spTree>
    <p:extLst>
      <p:ext uri="{BB962C8B-B14F-4D97-AF65-F5344CB8AC3E}">
        <p14:creationId xmlns:p14="http://schemas.microsoft.com/office/powerpoint/2010/main" val="3792132110"/>
      </p:ext>
    </p:extLst>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7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53" presetClass="entr" presetSubtype="16" fill="hold" grpId="0" nodeType="withEffect" nodePh="1">
                                  <p:stCondLst>
                                    <p:cond delay="1000"/>
                                  </p:stCondLst>
                                  <p:endCondLst>
                                    <p:cond evt="begin" delay="0">
                                      <p:tn val="8"/>
                                    </p:cond>
                                  </p:endCondLst>
                                  <p:iterate type="lt">
                                    <p:tmPct val="4000"/>
                                  </p:iterate>
                                  <p:childTnLst>
                                    <p:set>
                                      <p:cBhvr>
                                        <p:cTn id="9" dur="1" fill="hold">
                                          <p:stCondLst>
                                            <p:cond delay="0"/>
                                          </p:stCondLst>
                                        </p:cTn>
                                        <p:tgtEl>
                                          <p:spTgt spid="16"/>
                                        </p:tgtEl>
                                        <p:attrNameLst>
                                          <p:attrName>style.visibility</p:attrName>
                                        </p:attrNameLst>
                                      </p:cBhvr>
                                      <p:to>
                                        <p:strVal val="visible"/>
                                      </p:to>
                                    </p:set>
                                    <p:anim calcmode="lin" valueType="num">
                                      <p:cBhvr>
                                        <p:cTn id="10" dur="150" fill="hold"/>
                                        <p:tgtEl>
                                          <p:spTgt spid="16"/>
                                        </p:tgtEl>
                                        <p:attrNameLst>
                                          <p:attrName>ppt_w</p:attrName>
                                        </p:attrNameLst>
                                      </p:cBhvr>
                                      <p:tavLst>
                                        <p:tav tm="0">
                                          <p:val>
                                            <p:fltVal val="0"/>
                                          </p:val>
                                        </p:tav>
                                        <p:tav tm="100000">
                                          <p:val>
                                            <p:strVal val="#ppt_w"/>
                                          </p:val>
                                        </p:tav>
                                      </p:tavLst>
                                    </p:anim>
                                    <p:anim calcmode="lin" valueType="num">
                                      <p:cBhvr>
                                        <p:cTn id="11" dur="150" fill="hold"/>
                                        <p:tgtEl>
                                          <p:spTgt spid="16"/>
                                        </p:tgtEl>
                                        <p:attrNameLst>
                                          <p:attrName>ppt_h</p:attrName>
                                        </p:attrNameLst>
                                      </p:cBhvr>
                                      <p:tavLst>
                                        <p:tav tm="0">
                                          <p:val>
                                            <p:fltVal val="0"/>
                                          </p:val>
                                        </p:tav>
                                        <p:tav tm="100000">
                                          <p:val>
                                            <p:strVal val="#ppt_h"/>
                                          </p:val>
                                        </p:tav>
                                      </p:tavLst>
                                    </p:anim>
                                    <p:animEffect transition="in" filter="fade">
                                      <p:cBhvr>
                                        <p:cTn id="12" dur="1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07D116-8F12-4D9C-B083-B824CBDEC44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55" y="0"/>
            <a:ext cx="12183837" cy="6858000"/>
          </a:xfrm>
          <a:prstGeom prst="rect">
            <a:avLst/>
          </a:prstGeom>
        </p:spPr>
      </p:pic>
      <p:grpSp>
        <p:nvGrpSpPr>
          <p:cNvPr id="9" name="Group 8">
            <a:extLst>
              <a:ext uri="{FF2B5EF4-FFF2-40B4-BE49-F238E27FC236}">
                <a16:creationId xmlns:a16="http://schemas.microsoft.com/office/drawing/2014/main" id="{1F7E6DFF-43DA-4FBF-8C61-D7FF6629B3FF}"/>
              </a:ext>
            </a:extLst>
          </p:cNvPr>
          <p:cNvGrpSpPr/>
          <p:nvPr/>
        </p:nvGrpSpPr>
        <p:grpSpPr>
          <a:xfrm>
            <a:off x="2070831" y="104937"/>
            <a:ext cx="8418643" cy="770083"/>
            <a:chOff x="5327374" y="275782"/>
            <a:chExt cx="14717900" cy="1540344"/>
          </a:xfrm>
        </p:grpSpPr>
        <p:sp>
          <p:nvSpPr>
            <p:cNvPr id="23" name="Rectangle: Rounded Corners 22">
              <a:extLst>
                <a:ext uri="{FF2B5EF4-FFF2-40B4-BE49-F238E27FC236}">
                  <a16:creationId xmlns:a16="http://schemas.microsoft.com/office/drawing/2014/main" id="{AE90BA9F-1BDA-4576-AF55-84EE972DFF4C}"/>
                </a:ext>
              </a:extLst>
            </p:cNvPr>
            <p:cNvSpPr/>
            <p:nvPr/>
          </p:nvSpPr>
          <p:spPr>
            <a:xfrm>
              <a:off x="5327374" y="275782"/>
              <a:ext cx="14717900" cy="1254421"/>
            </a:xfrm>
            <a:prstGeom prst="roundRect">
              <a:avLst>
                <a:gd name="adj" fmla="val 50000"/>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Заголовок 2">
              <a:extLst>
                <a:ext uri="{FF2B5EF4-FFF2-40B4-BE49-F238E27FC236}">
                  <a16:creationId xmlns:a16="http://schemas.microsoft.com/office/drawing/2014/main" id="{BC27C0E1-F0EE-4E95-9828-6B1C4C362CAC}"/>
                </a:ext>
              </a:extLst>
            </p:cNvPr>
            <p:cNvSpPr txBox="1">
              <a:spLocks/>
            </p:cNvSpPr>
            <p:nvPr/>
          </p:nvSpPr>
          <p:spPr>
            <a:xfrm>
              <a:off x="5327374" y="419797"/>
              <a:ext cx="14717900" cy="1396329"/>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725" algn="l"/>
                </a:tabLst>
                <a:defRPr sz="7200" b="0" i="0" kern="1200" baseline="0">
                  <a:solidFill>
                    <a:schemeClr val="tx2"/>
                  </a:solidFill>
                  <a:latin typeface="Roboto Medium" charset="0"/>
                  <a:ea typeface="Roboto Medium" charset="0"/>
                  <a:cs typeface="Roboto Medium" charset="0"/>
                </a:defRPr>
              </a:lvl1pPr>
            </a:lstStyle>
            <a:p>
              <a:pPr lvl="0">
                <a:defRPr/>
              </a:pPr>
              <a:r>
                <a:rPr lang="en-US" sz="2999" spc="150" dirty="0">
                  <a:solidFill>
                    <a:srgbClr val="002060"/>
                  </a:solidFill>
                  <a:latin typeface="Arial Black" panose="020B0A04020102020204" pitchFamily="34" charset="0"/>
                </a:rPr>
                <a:t>EDA (EXPLORTORY DATA ANALYSIS)</a:t>
              </a:r>
              <a:endParaRPr kumimoji="0" lang="en-US" sz="2999" b="0" i="0" u="none" strike="noStrike" kern="1200" cap="none" spc="150" normalizeH="0" baseline="0" noProof="0" dirty="0">
                <a:ln>
                  <a:noFill/>
                </a:ln>
                <a:solidFill>
                  <a:srgbClr val="002060"/>
                </a:solidFill>
                <a:effectLst/>
                <a:uLnTx/>
                <a:uFillTx/>
                <a:latin typeface="Arial Black" panose="020B0A04020102020204" pitchFamily="34" charset="0"/>
              </a:endParaRPr>
            </a:p>
          </p:txBody>
        </p:sp>
      </p:grpSp>
      <p:sp>
        <p:nvSpPr>
          <p:cNvPr id="20" name="Rectangle: Rounded Corners 19">
            <a:extLst>
              <a:ext uri="{FF2B5EF4-FFF2-40B4-BE49-F238E27FC236}">
                <a16:creationId xmlns:a16="http://schemas.microsoft.com/office/drawing/2014/main" id="{8C2A899C-1EC7-4C1E-AC3F-456BB86EB70D}"/>
              </a:ext>
            </a:extLst>
          </p:cNvPr>
          <p:cNvSpPr/>
          <p:nvPr/>
        </p:nvSpPr>
        <p:spPr>
          <a:xfrm>
            <a:off x="171862" y="888978"/>
            <a:ext cx="3918875" cy="5711781"/>
          </a:xfrm>
          <a:prstGeom prst="roundRect">
            <a:avLst>
              <a:gd name="adj" fmla="val 4081"/>
            </a:avLst>
          </a:prstGeom>
          <a:solidFill>
            <a:srgbClr val="A9A5F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3550B50B-A1E7-4C0F-8623-B48CF2F98808}"/>
              </a:ext>
            </a:extLst>
          </p:cNvPr>
          <p:cNvGrpSpPr/>
          <p:nvPr/>
        </p:nvGrpSpPr>
        <p:grpSpPr>
          <a:xfrm>
            <a:off x="283934" y="959264"/>
            <a:ext cx="110793" cy="2781707"/>
            <a:chOff x="1818483" y="1214380"/>
            <a:chExt cx="110793" cy="2781707"/>
          </a:xfrm>
        </p:grpSpPr>
        <p:cxnSp>
          <p:nvCxnSpPr>
            <p:cNvPr id="5" name="Straight Connector 4">
              <a:extLst>
                <a:ext uri="{FF2B5EF4-FFF2-40B4-BE49-F238E27FC236}">
                  <a16:creationId xmlns:a16="http://schemas.microsoft.com/office/drawing/2014/main" id="{CCE68804-B372-4A7A-A98E-AD61883BD2A1}"/>
                </a:ext>
              </a:extLst>
            </p:cNvPr>
            <p:cNvCxnSpPr>
              <a:cxnSpLocks/>
            </p:cNvCxnSpPr>
            <p:nvPr/>
          </p:nvCxnSpPr>
          <p:spPr>
            <a:xfrm>
              <a:off x="1873880" y="1244873"/>
              <a:ext cx="1" cy="2751214"/>
            </a:xfrm>
            <a:prstGeom prst="line">
              <a:avLst/>
            </a:prstGeom>
            <a:ln w="19050"/>
          </p:spPr>
          <p:style>
            <a:lnRef idx="2">
              <a:schemeClr val="dk1"/>
            </a:lnRef>
            <a:fillRef idx="0">
              <a:schemeClr val="dk1"/>
            </a:fillRef>
            <a:effectRef idx="1">
              <a:schemeClr val="dk1"/>
            </a:effectRef>
            <a:fontRef idx="minor">
              <a:schemeClr val="tx1"/>
            </a:fontRef>
          </p:style>
        </p:cxnSp>
        <p:sp>
          <p:nvSpPr>
            <p:cNvPr id="7" name="Teardrop 6">
              <a:extLst>
                <a:ext uri="{FF2B5EF4-FFF2-40B4-BE49-F238E27FC236}">
                  <a16:creationId xmlns:a16="http://schemas.microsoft.com/office/drawing/2014/main" id="{A5A75995-91E5-40E8-B3BC-ADC85D7397C4}"/>
                </a:ext>
              </a:extLst>
            </p:cNvPr>
            <p:cNvSpPr/>
            <p:nvPr/>
          </p:nvSpPr>
          <p:spPr>
            <a:xfrm rot="8100000">
              <a:off x="1818483" y="1214380"/>
              <a:ext cx="110793" cy="110793"/>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6" name="Rectangle 15">
            <a:extLst>
              <a:ext uri="{FF2B5EF4-FFF2-40B4-BE49-F238E27FC236}">
                <a16:creationId xmlns:a16="http://schemas.microsoft.com/office/drawing/2014/main" id="{9BC3E9EC-FA7F-4333-A6C3-B0040A268EAD}"/>
              </a:ext>
            </a:extLst>
          </p:cNvPr>
          <p:cNvSpPr/>
          <p:nvPr/>
        </p:nvSpPr>
        <p:spPr>
          <a:xfrm>
            <a:off x="1963813" y="1272553"/>
            <a:ext cx="8068083" cy="830997"/>
          </a:xfrm>
          <a:prstGeom prst="rect">
            <a:avLst/>
          </a:prstGeom>
        </p:spPr>
        <p:txBody>
          <a:bodyPr wrap="square">
            <a:spAutoFit/>
          </a:bodyPr>
          <a:lstStyle/>
          <a:p>
            <a:pPr lvl="0" algn="just">
              <a:defRPr/>
            </a:pPr>
            <a:endParaRPr lang="en-US" sz="2400" dirty="0">
              <a:solidFill>
                <a:prstClr val="black"/>
              </a:solidFill>
            </a:endParaRPr>
          </a:p>
          <a:p>
            <a:pPr lvl="0" algn="just">
              <a:defRPr/>
            </a:pPr>
            <a:endParaRPr lang="en-US" sz="2400" dirty="0">
              <a:solidFill>
                <a:prstClr val="black"/>
              </a:solidFill>
            </a:endParaRPr>
          </a:p>
        </p:txBody>
      </p:sp>
      <p:sp>
        <p:nvSpPr>
          <p:cNvPr id="17" name="Rectangle 16">
            <a:extLst>
              <a:ext uri="{FF2B5EF4-FFF2-40B4-BE49-F238E27FC236}">
                <a16:creationId xmlns:a16="http://schemas.microsoft.com/office/drawing/2014/main" id="{2B01E4BC-5523-4140-AB58-E98BD8C82868}"/>
              </a:ext>
            </a:extLst>
          </p:cNvPr>
          <p:cNvSpPr/>
          <p:nvPr/>
        </p:nvSpPr>
        <p:spPr>
          <a:xfrm>
            <a:off x="394727" y="1138987"/>
            <a:ext cx="5470496" cy="5290659"/>
          </a:xfrm>
          <a:prstGeom prst="rect">
            <a:avLst/>
          </a:prstGeom>
          <a:gradFill flip="none" rotWithShape="1">
            <a:gsLst>
              <a:gs pos="94000">
                <a:srgbClr val="CDCDCD"/>
              </a:gs>
              <a:gs pos="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extBox 17"/>
          <p:cNvSpPr txBox="1"/>
          <p:nvPr/>
        </p:nvSpPr>
        <p:spPr>
          <a:xfrm>
            <a:off x="394727" y="1138987"/>
            <a:ext cx="3631841" cy="4825039"/>
          </a:xfrm>
          <a:prstGeom prst="rect">
            <a:avLst/>
          </a:prstGeom>
          <a:noFill/>
        </p:spPr>
        <p:txBody>
          <a:bodyPr wrap="square" rtlCol="0">
            <a:spAutoFit/>
          </a:bodyPr>
          <a:lstStyle/>
          <a:p>
            <a:pPr>
              <a:lnSpc>
                <a:spcPct val="150000"/>
              </a:lnSpc>
            </a:pPr>
            <a:r>
              <a:rPr lang="en-US" b="1" dirty="0"/>
              <a:t>Correlation </a:t>
            </a:r>
            <a:r>
              <a:rPr lang="en-US" b="1" dirty="0" err="1"/>
              <a:t>Heatmap</a:t>
            </a:r>
            <a:endParaRPr lang="en-US" sz="1400" dirty="0"/>
          </a:p>
          <a:p>
            <a:pPr lvl="0">
              <a:lnSpc>
                <a:spcPct val="150000"/>
              </a:lnSpc>
            </a:pPr>
            <a:r>
              <a:rPr lang="en-US" dirty="0"/>
              <a:t>The heatmap highlights the relationship between features and the target variable (Price).</a:t>
            </a:r>
          </a:p>
          <a:p>
            <a:pPr lvl="0">
              <a:lnSpc>
                <a:spcPct val="150000"/>
              </a:lnSpc>
            </a:pPr>
            <a:r>
              <a:rPr lang="en-US" dirty="0"/>
              <a:t>Key insights:</a:t>
            </a:r>
          </a:p>
          <a:p>
            <a:pPr marL="285750" indent="-285750">
              <a:lnSpc>
                <a:spcPct val="150000"/>
              </a:lnSpc>
              <a:spcAft>
                <a:spcPts val="800"/>
              </a:spcAft>
              <a:buFont typeface="Arial" panose="020B0604020202020204" pitchFamily="34" charset="0"/>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Dimensions (Length, Width, Depth, Weight) are strongly correlated.</a:t>
            </a:r>
          </a:p>
          <a:p>
            <a:pPr marL="285750" indent="-285750">
              <a:lnSpc>
                <a:spcPct val="150000"/>
              </a:lnSpc>
              <a:spcAft>
                <a:spcPts val="800"/>
              </a:spcAft>
              <a:buFont typeface="Arial" panose="020B0604020202020204" pitchFamily="34" charset="0"/>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 Price has minimal correlation with these dimensions.</a:t>
            </a:r>
          </a:p>
          <a:p>
            <a:pPr lvl="0">
              <a:lnSpc>
                <a:spcPct val="150000"/>
              </a:lnSpc>
            </a:pPr>
            <a:endParaRPr lang="en-US" dirty="0"/>
          </a:p>
        </p:txBody>
      </p:sp>
      <p:pic>
        <p:nvPicPr>
          <p:cNvPr id="10" name="Picture 9">
            <a:extLst>
              <a:ext uri="{FF2B5EF4-FFF2-40B4-BE49-F238E27FC236}">
                <a16:creationId xmlns:a16="http://schemas.microsoft.com/office/drawing/2014/main" id="{8D216A26-9040-FA9B-4593-A550FC652217}"/>
              </a:ext>
            </a:extLst>
          </p:cNvPr>
          <p:cNvPicPr>
            <a:picLocks noChangeAspect="1"/>
          </p:cNvPicPr>
          <p:nvPr/>
        </p:nvPicPr>
        <p:blipFill>
          <a:blip r:embed="rId5"/>
          <a:stretch>
            <a:fillRect/>
          </a:stretch>
        </p:blipFill>
        <p:spPr>
          <a:xfrm>
            <a:off x="4163972" y="1193154"/>
            <a:ext cx="7954485" cy="5182323"/>
          </a:xfrm>
          <a:prstGeom prst="rect">
            <a:avLst/>
          </a:prstGeom>
        </p:spPr>
      </p:pic>
    </p:spTree>
    <p:extLst>
      <p:ext uri="{BB962C8B-B14F-4D97-AF65-F5344CB8AC3E}">
        <p14:creationId xmlns:p14="http://schemas.microsoft.com/office/powerpoint/2010/main" val="1426111300"/>
      </p:ext>
    </p:extLst>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nodePh="1">
                                  <p:stCondLst>
                                    <p:cond delay="1000"/>
                                  </p:stCondLst>
                                  <p:endCondLst>
                                    <p:cond evt="begin" delay="0">
                                      <p:tn val="10"/>
                                    </p:cond>
                                  </p:endCondLst>
                                  <p:iterate type="lt">
                                    <p:tmPct val="4000"/>
                                  </p:iterate>
                                  <p:childTnLst>
                                    <p:set>
                                      <p:cBhvr>
                                        <p:cTn id="11" dur="1" fill="hold">
                                          <p:stCondLst>
                                            <p:cond delay="0"/>
                                          </p:stCondLst>
                                        </p:cTn>
                                        <p:tgtEl>
                                          <p:spTgt spid="16"/>
                                        </p:tgtEl>
                                        <p:attrNameLst>
                                          <p:attrName>style.visibility</p:attrName>
                                        </p:attrNameLst>
                                      </p:cBhvr>
                                      <p:to>
                                        <p:strVal val="visible"/>
                                      </p:to>
                                    </p:set>
                                    <p:anim calcmode="lin" valueType="num">
                                      <p:cBhvr>
                                        <p:cTn id="12" dur="150" fill="hold"/>
                                        <p:tgtEl>
                                          <p:spTgt spid="16"/>
                                        </p:tgtEl>
                                        <p:attrNameLst>
                                          <p:attrName>ppt_w</p:attrName>
                                        </p:attrNameLst>
                                      </p:cBhvr>
                                      <p:tavLst>
                                        <p:tav tm="0">
                                          <p:val>
                                            <p:fltVal val="0"/>
                                          </p:val>
                                        </p:tav>
                                        <p:tav tm="100000">
                                          <p:val>
                                            <p:strVal val="#ppt_w"/>
                                          </p:val>
                                        </p:tav>
                                      </p:tavLst>
                                    </p:anim>
                                    <p:anim calcmode="lin" valueType="num">
                                      <p:cBhvr>
                                        <p:cTn id="13" dur="150" fill="hold"/>
                                        <p:tgtEl>
                                          <p:spTgt spid="16"/>
                                        </p:tgtEl>
                                        <p:attrNameLst>
                                          <p:attrName>ppt_h</p:attrName>
                                        </p:attrNameLst>
                                      </p:cBhvr>
                                      <p:tavLst>
                                        <p:tav tm="0">
                                          <p:val>
                                            <p:fltVal val="0"/>
                                          </p:val>
                                        </p:tav>
                                        <p:tav tm="100000">
                                          <p:val>
                                            <p:strVal val="#ppt_h"/>
                                          </p:val>
                                        </p:tav>
                                      </p:tavLst>
                                    </p:anim>
                                    <p:animEffect transition="in" filter="fade">
                                      <p:cBhvr>
                                        <p:cTn id="14" dur="150"/>
                                        <p:tgtEl>
                                          <p:spTgt spid="16"/>
                                        </p:tgtEl>
                                      </p:cBhvr>
                                    </p:animEffect>
                                  </p:childTnLst>
                                </p:cTn>
                              </p:par>
                              <p:par>
                                <p:cTn id="15" presetID="22" presetClass="entr" presetSubtype="8" fill="hold" grpId="0" nodeType="withEffect">
                                  <p:stCondLst>
                                    <p:cond delay="75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07D116-8F12-4D9C-B083-B824CBDEC44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63" y="16042"/>
            <a:ext cx="12183837" cy="6858000"/>
          </a:xfrm>
          <a:prstGeom prst="rect">
            <a:avLst/>
          </a:prstGeom>
        </p:spPr>
      </p:pic>
      <p:grpSp>
        <p:nvGrpSpPr>
          <p:cNvPr id="9" name="Group 8">
            <a:extLst>
              <a:ext uri="{FF2B5EF4-FFF2-40B4-BE49-F238E27FC236}">
                <a16:creationId xmlns:a16="http://schemas.microsoft.com/office/drawing/2014/main" id="{1F7E6DFF-43DA-4FBF-8C61-D7FF6629B3FF}"/>
              </a:ext>
            </a:extLst>
          </p:cNvPr>
          <p:cNvGrpSpPr/>
          <p:nvPr/>
        </p:nvGrpSpPr>
        <p:grpSpPr>
          <a:xfrm>
            <a:off x="2070831" y="104937"/>
            <a:ext cx="8418643" cy="770083"/>
            <a:chOff x="5327374" y="275782"/>
            <a:chExt cx="14717900" cy="1540344"/>
          </a:xfrm>
        </p:grpSpPr>
        <p:sp>
          <p:nvSpPr>
            <p:cNvPr id="23" name="Rectangle: Rounded Corners 22">
              <a:extLst>
                <a:ext uri="{FF2B5EF4-FFF2-40B4-BE49-F238E27FC236}">
                  <a16:creationId xmlns:a16="http://schemas.microsoft.com/office/drawing/2014/main" id="{AE90BA9F-1BDA-4576-AF55-84EE972DFF4C}"/>
                </a:ext>
              </a:extLst>
            </p:cNvPr>
            <p:cNvSpPr/>
            <p:nvPr/>
          </p:nvSpPr>
          <p:spPr>
            <a:xfrm>
              <a:off x="10990142" y="275782"/>
              <a:ext cx="3379500" cy="1254421"/>
            </a:xfrm>
            <a:prstGeom prst="roundRect">
              <a:avLst>
                <a:gd name="adj" fmla="val 50000"/>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Заголовок 2">
              <a:extLst>
                <a:ext uri="{FF2B5EF4-FFF2-40B4-BE49-F238E27FC236}">
                  <a16:creationId xmlns:a16="http://schemas.microsoft.com/office/drawing/2014/main" id="{BC27C0E1-F0EE-4E95-9828-6B1C4C362CAC}"/>
                </a:ext>
              </a:extLst>
            </p:cNvPr>
            <p:cNvSpPr txBox="1">
              <a:spLocks/>
            </p:cNvSpPr>
            <p:nvPr/>
          </p:nvSpPr>
          <p:spPr>
            <a:xfrm>
              <a:off x="5327374" y="419797"/>
              <a:ext cx="14717900" cy="1396329"/>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725" algn="l"/>
                </a:tabLst>
                <a:defRPr sz="7200" b="0" i="0" kern="1200" baseline="0">
                  <a:solidFill>
                    <a:schemeClr val="tx2"/>
                  </a:solidFill>
                  <a:latin typeface="Roboto Medium" charset="0"/>
                  <a:ea typeface="Roboto Medium" charset="0"/>
                  <a:cs typeface="Roboto Medium" charset="0"/>
                </a:defRPr>
              </a:lvl1pPr>
            </a:lstStyle>
            <a:p>
              <a:pPr lvl="0">
                <a:defRPr/>
              </a:pPr>
              <a:r>
                <a:rPr lang="en-US" sz="2999" spc="150" noProof="0" dirty="0">
                  <a:solidFill>
                    <a:srgbClr val="002060"/>
                  </a:solidFill>
                  <a:latin typeface="Arial Black" panose="020B0A04020102020204" pitchFamily="34" charset="0"/>
                </a:rPr>
                <a:t>SHAPE</a:t>
              </a:r>
              <a:endParaRPr kumimoji="0" lang="en-US" sz="2999" b="0" i="0" u="none" strike="noStrike" kern="1200" cap="none" spc="150" normalizeH="0" baseline="0" noProof="0" dirty="0">
                <a:ln>
                  <a:noFill/>
                </a:ln>
                <a:solidFill>
                  <a:srgbClr val="002060"/>
                </a:solidFill>
                <a:effectLst/>
                <a:uLnTx/>
                <a:uFillTx/>
                <a:latin typeface="Arial Black" panose="020B0A04020102020204" pitchFamily="34" charset="0"/>
              </a:endParaRPr>
            </a:p>
          </p:txBody>
        </p:sp>
      </p:grpSp>
      <p:sp>
        <p:nvSpPr>
          <p:cNvPr id="20" name="Rectangle: Rounded Corners 19">
            <a:extLst>
              <a:ext uri="{FF2B5EF4-FFF2-40B4-BE49-F238E27FC236}">
                <a16:creationId xmlns:a16="http://schemas.microsoft.com/office/drawing/2014/main" id="{8C2A899C-1EC7-4C1E-AC3F-456BB86EB70D}"/>
              </a:ext>
            </a:extLst>
          </p:cNvPr>
          <p:cNvSpPr/>
          <p:nvPr/>
        </p:nvSpPr>
        <p:spPr>
          <a:xfrm>
            <a:off x="171862" y="1238220"/>
            <a:ext cx="5366627" cy="3932427"/>
          </a:xfrm>
          <a:prstGeom prst="roundRect">
            <a:avLst>
              <a:gd name="adj" fmla="val 4081"/>
            </a:avLst>
          </a:prstGeom>
          <a:solidFill>
            <a:srgbClr val="A9A5F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3550B50B-A1E7-4C0F-8623-B48CF2F98808}"/>
              </a:ext>
            </a:extLst>
          </p:cNvPr>
          <p:cNvGrpSpPr/>
          <p:nvPr/>
        </p:nvGrpSpPr>
        <p:grpSpPr>
          <a:xfrm>
            <a:off x="317714" y="1272553"/>
            <a:ext cx="110793" cy="2781707"/>
            <a:chOff x="1818483" y="1214380"/>
            <a:chExt cx="110793" cy="2781707"/>
          </a:xfrm>
        </p:grpSpPr>
        <p:cxnSp>
          <p:nvCxnSpPr>
            <p:cNvPr id="5" name="Straight Connector 4">
              <a:extLst>
                <a:ext uri="{FF2B5EF4-FFF2-40B4-BE49-F238E27FC236}">
                  <a16:creationId xmlns:a16="http://schemas.microsoft.com/office/drawing/2014/main" id="{CCE68804-B372-4A7A-A98E-AD61883BD2A1}"/>
                </a:ext>
              </a:extLst>
            </p:cNvPr>
            <p:cNvCxnSpPr>
              <a:cxnSpLocks/>
            </p:cNvCxnSpPr>
            <p:nvPr/>
          </p:nvCxnSpPr>
          <p:spPr>
            <a:xfrm>
              <a:off x="1873880" y="1244873"/>
              <a:ext cx="1" cy="2751214"/>
            </a:xfrm>
            <a:prstGeom prst="line">
              <a:avLst/>
            </a:prstGeom>
            <a:ln w="19050"/>
          </p:spPr>
          <p:style>
            <a:lnRef idx="2">
              <a:schemeClr val="dk1"/>
            </a:lnRef>
            <a:fillRef idx="0">
              <a:schemeClr val="dk1"/>
            </a:fillRef>
            <a:effectRef idx="1">
              <a:schemeClr val="dk1"/>
            </a:effectRef>
            <a:fontRef idx="minor">
              <a:schemeClr val="tx1"/>
            </a:fontRef>
          </p:style>
        </p:cxnSp>
        <p:sp>
          <p:nvSpPr>
            <p:cNvPr id="7" name="Teardrop 6">
              <a:extLst>
                <a:ext uri="{FF2B5EF4-FFF2-40B4-BE49-F238E27FC236}">
                  <a16:creationId xmlns:a16="http://schemas.microsoft.com/office/drawing/2014/main" id="{A5A75995-91E5-40E8-B3BC-ADC85D7397C4}"/>
                </a:ext>
              </a:extLst>
            </p:cNvPr>
            <p:cNvSpPr/>
            <p:nvPr/>
          </p:nvSpPr>
          <p:spPr>
            <a:xfrm rot="8100000">
              <a:off x="1818483" y="1214380"/>
              <a:ext cx="110793" cy="110793"/>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6" name="Rectangle 15">
            <a:extLst>
              <a:ext uri="{FF2B5EF4-FFF2-40B4-BE49-F238E27FC236}">
                <a16:creationId xmlns:a16="http://schemas.microsoft.com/office/drawing/2014/main" id="{9BC3E9EC-FA7F-4333-A6C3-B0040A268EAD}"/>
              </a:ext>
            </a:extLst>
          </p:cNvPr>
          <p:cNvSpPr/>
          <p:nvPr/>
        </p:nvSpPr>
        <p:spPr>
          <a:xfrm>
            <a:off x="1963813" y="1272553"/>
            <a:ext cx="8068083" cy="830997"/>
          </a:xfrm>
          <a:prstGeom prst="rect">
            <a:avLst/>
          </a:prstGeom>
        </p:spPr>
        <p:txBody>
          <a:bodyPr wrap="square">
            <a:spAutoFit/>
          </a:bodyPr>
          <a:lstStyle/>
          <a:p>
            <a:pPr lvl="0" algn="just">
              <a:defRPr/>
            </a:pPr>
            <a:endParaRPr lang="en-US" sz="2400" dirty="0">
              <a:solidFill>
                <a:prstClr val="black"/>
              </a:solidFill>
            </a:endParaRPr>
          </a:p>
          <a:p>
            <a:pPr lvl="0" algn="just">
              <a:defRPr/>
            </a:pPr>
            <a:endParaRPr lang="en-US" sz="2400" dirty="0">
              <a:solidFill>
                <a:prstClr val="black"/>
              </a:solidFill>
            </a:endParaRPr>
          </a:p>
        </p:txBody>
      </p:sp>
      <p:sp>
        <p:nvSpPr>
          <p:cNvPr id="17" name="Rectangle 16">
            <a:extLst>
              <a:ext uri="{FF2B5EF4-FFF2-40B4-BE49-F238E27FC236}">
                <a16:creationId xmlns:a16="http://schemas.microsoft.com/office/drawing/2014/main" id="{2B01E4BC-5523-4140-AB58-E98BD8C82868}"/>
              </a:ext>
            </a:extLst>
          </p:cNvPr>
          <p:cNvSpPr/>
          <p:nvPr/>
        </p:nvSpPr>
        <p:spPr>
          <a:xfrm>
            <a:off x="394727" y="1393577"/>
            <a:ext cx="5470496" cy="3457076"/>
          </a:xfrm>
          <a:prstGeom prst="rect">
            <a:avLst/>
          </a:prstGeom>
          <a:gradFill flip="none" rotWithShape="1">
            <a:gsLst>
              <a:gs pos="94000">
                <a:srgbClr val="CDCDCD"/>
              </a:gs>
              <a:gs pos="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extBox 17"/>
          <p:cNvSpPr txBox="1"/>
          <p:nvPr/>
        </p:nvSpPr>
        <p:spPr>
          <a:xfrm>
            <a:off x="372421" y="1327949"/>
            <a:ext cx="5143762" cy="3682418"/>
          </a:xfrm>
          <a:prstGeom prst="rect">
            <a:avLst/>
          </a:prstGeom>
          <a:noFill/>
        </p:spPr>
        <p:txBody>
          <a:bodyPr wrap="square" rtlCol="0">
            <a:spAutoFit/>
          </a:bodyPr>
          <a:lstStyle/>
          <a:p>
            <a:pPr marL="285750" marR="0" indent="-285750" algn="just">
              <a:lnSpc>
                <a:spcPct val="150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bar chart shows that all diamonds in the dataset have a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ROUND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shape, indicating no variability in this feature.</a:t>
            </a:r>
          </a:p>
          <a:p>
            <a:pPr marL="285750" marR="0" indent="-285750" algn="just">
              <a:lnSpc>
                <a:spcPct val="150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Since the Shape feature lacks diversity and does not contribute to predicting price, we will remove it from the dataset to reduce redundancy.</a:t>
            </a:r>
          </a:p>
          <a:p>
            <a:pPr>
              <a:lnSpc>
                <a:spcPct val="200000"/>
              </a:lnSpc>
            </a:pPr>
            <a:endParaRPr lang="en-US" b="1" dirty="0"/>
          </a:p>
        </p:txBody>
      </p:sp>
      <p:pic>
        <p:nvPicPr>
          <p:cNvPr id="6" name="Picture 5">
            <a:extLst>
              <a:ext uri="{FF2B5EF4-FFF2-40B4-BE49-F238E27FC236}">
                <a16:creationId xmlns:a16="http://schemas.microsoft.com/office/drawing/2014/main" id="{7A4F7C77-0EAC-3773-CFD0-10512D609FFF}"/>
              </a:ext>
            </a:extLst>
          </p:cNvPr>
          <p:cNvPicPr>
            <a:picLocks noChangeAspect="1"/>
          </p:cNvPicPr>
          <p:nvPr/>
        </p:nvPicPr>
        <p:blipFill>
          <a:blip r:embed="rId5"/>
          <a:stretch>
            <a:fillRect/>
          </a:stretch>
        </p:blipFill>
        <p:spPr>
          <a:xfrm>
            <a:off x="5627615" y="989757"/>
            <a:ext cx="6392523" cy="5290659"/>
          </a:xfrm>
          <a:prstGeom prst="rect">
            <a:avLst/>
          </a:prstGeom>
        </p:spPr>
      </p:pic>
    </p:spTree>
    <p:extLst>
      <p:ext uri="{BB962C8B-B14F-4D97-AF65-F5344CB8AC3E}">
        <p14:creationId xmlns:p14="http://schemas.microsoft.com/office/powerpoint/2010/main" val="1576837767"/>
      </p:ext>
    </p:extLst>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nodePh="1">
                                  <p:stCondLst>
                                    <p:cond delay="1000"/>
                                  </p:stCondLst>
                                  <p:endCondLst>
                                    <p:cond evt="begin" delay="0">
                                      <p:tn val="10"/>
                                    </p:cond>
                                  </p:endCondLst>
                                  <p:iterate type="lt">
                                    <p:tmPct val="4000"/>
                                  </p:iterate>
                                  <p:childTnLst>
                                    <p:set>
                                      <p:cBhvr>
                                        <p:cTn id="11" dur="1" fill="hold">
                                          <p:stCondLst>
                                            <p:cond delay="0"/>
                                          </p:stCondLst>
                                        </p:cTn>
                                        <p:tgtEl>
                                          <p:spTgt spid="16"/>
                                        </p:tgtEl>
                                        <p:attrNameLst>
                                          <p:attrName>style.visibility</p:attrName>
                                        </p:attrNameLst>
                                      </p:cBhvr>
                                      <p:to>
                                        <p:strVal val="visible"/>
                                      </p:to>
                                    </p:set>
                                    <p:anim calcmode="lin" valueType="num">
                                      <p:cBhvr>
                                        <p:cTn id="12" dur="150" fill="hold"/>
                                        <p:tgtEl>
                                          <p:spTgt spid="16"/>
                                        </p:tgtEl>
                                        <p:attrNameLst>
                                          <p:attrName>ppt_w</p:attrName>
                                        </p:attrNameLst>
                                      </p:cBhvr>
                                      <p:tavLst>
                                        <p:tav tm="0">
                                          <p:val>
                                            <p:fltVal val="0"/>
                                          </p:val>
                                        </p:tav>
                                        <p:tav tm="100000">
                                          <p:val>
                                            <p:strVal val="#ppt_w"/>
                                          </p:val>
                                        </p:tav>
                                      </p:tavLst>
                                    </p:anim>
                                    <p:anim calcmode="lin" valueType="num">
                                      <p:cBhvr>
                                        <p:cTn id="13" dur="150" fill="hold"/>
                                        <p:tgtEl>
                                          <p:spTgt spid="16"/>
                                        </p:tgtEl>
                                        <p:attrNameLst>
                                          <p:attrName>ppt_h</p:attrName>
                                        </p:attrNameLst>
                                      </p:cBhvr>
                                      <p:tavLst>
                                        <p:tav tm="0">
                                          <p:val>
                                            <p:fltVal val="0"/>
                                          </p:val>
                                        </p:tav>
                                        <p:tav tm="100000">
                                          <p:val>
                                            <p:strVal val="#ppt_h"/>
                                          </p:val>
                                        </p:tav>
                                      </p:tavLst>
                                    </p:anim>
                                    <p:animEffect transition="in" filter="fade">
                                      <p:cBhvr>
                                        <p:cTn id="14" dur="150"/>
                                        <p:tgtEl>
                                          <p:spTgt spid="16"/>
                                        </p:tgtEl>
                                      </p:cBhvr>
                                    </p:animEffect>
                                  </p:childTnLst>
                                </p:cTn>
                              </p:par>
                              <p:par>
                                <p:cTn id="15" presetID="22" presetClass="entr" presetSubtype="8" fill="hold" grpId="0" nodeType="withEffect">
                                  <p:stCondLst>
                                    <p:cond delay="75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07D116-8F12-4D9C-B083-B824CBDEC44E}"/>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34426"/>
            <a:ext cx="12183837" cy="6858000"/>
          </a:xfrm>
          <a:prstGeom prst="rect">
            <a:avLst/>
          </a:prstGeom>
        </p:spPr>
      </p:pic>
      <p:grpSp>
        <p:nvGrpSpPr>
          <p:cNvPr id="9" name="Group 8">
            <a:extLst>
              <a:ext uri="{FF2B5EF4-FFF2-40B4-BE49-F238E27FC236}">
                <a16:creationId xmlns:a16="http://schemas.microsoft.com/office/drawing/2014/main" id="{1F7E6DFF-43DA-4FBF-8C61-D7FF6629B3FF}"/>
              </a:ext>
            </a:extLst>
          </p:cNvPr>
          <p:cNvGrpSpPr/>
          <p:nvPr/>
        </p:nvGrpSpPr>
        <p:grpSpPr>
          <a:xfrm>
            <a:off x="2070831" y="104937"/>
            <a:ext cx="8418643" cy="770083"/>
            <a:chOff x="5327374" y="275782"/>
            <a:chExt cx="14717900" cy="1540344"/>
          </a:xfrm>
        </p:grpSpPr>
        <p:sp>
          <p:nvSpPr>
            <p:cNvPr id="23" name="Rectangle: Rounded Corners 22">
              <a:extLst>
                <a:ext uri="{FF2B5EF4-FFF2-40B4-BE49-F238E27FC236}">
                  <a16:creationId xmlns:a16="http://schemas.microsoft.com/office/drawing/2014/main" id="{AE90BA9F-1BDA-4576-AF55-84EE972DFF4C}"/>
                </a:ext>
              </a:extLst>
            </p:cNvPr>
            <p:cNvSpPr/>
            <p:nvPr/>
          </p:nvSpPr>
          <p:spPr>
            <a:xfrm>
              <a:off x="8760516" y="275782"/>
              <a:ext cx="7810708" cy="1254421"/>
            </a:xfrm>
            <a:prstGeom prst="roundRect">
              <a:avLst>
                <a:gd name="adj" fmla="val 50000"/>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Заголовок 2">
              <a:extLst>
                <a:ext uri="{FF2B5EF4-FFF2-40B4-BE49-F238E27FC236}">
                  <a16:creationId xmlns:a16="http://schemas.microsoft.com/office/drawing/2014/main" id="{BC27C0E1-F0EE-4E95-9828-6B1C4C362CAC}"/>
                </a:ext>
              </a:extLst>
            </p:cNvPr>
            <p:cNvSpPr txBox="1">
              <a:spLocks/>
            </p:cNvSpPr>
            <p:nvPr/>
          </p:nvSpPr>
          <p:spPr>
            <a:xfrm>
              <a:off x="5327374" y="419797"/>
              <a:ext cx="14717900" cy="1396329"/>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725" algn="l"/>
                </a:tabLst>
                <a:defRPr sz="7200" b="0" i="0" kern="1200" baseline="0">
                  <a:solidFill>
                    <a:schemeClr val="tx2"/>
                  </a:solidFill>
                  <a:latin typeface="Roboto Medium" charset="0"/>
                  <a:ea typeface="Roboto Medium" charset="0"/>
                  <a:cs typeface="Roboto Medium" charset="0"/>
                </a:defRPr>
              </a:lvl1pPr>
            </a:lstStyle>
            <a:p>
              <a:pPr lvl="0">
                <a:defRPr/>
              </a:pPr>
              <a:r>
                <a:rPr lang="en-US" sz="2999" spc="150" noProof="0" dirty="0">
                  <a:solidFill>
                    <a:srgbClr val="002060"/>
                  </a:solidFill>
                  <a:latin typeface="Arial Black" panose="020B0A04020102020204" pitchFamily="34" charset="0"/>
                </a:rPr>
                <a:t>PRICE VS </a:t>
              </a:r>
              <a:r>
                <a:rPr lang="en-US" sz="2999" spc="150" dirty="0">
                  <a:solidFill>
                    <a:srgbClr val="002060"/>
                  </a:solidFill>
                  <a:latin typeface="Arial Black" panose="020B0A04020102020204" pitchFamily="34" charset="0"/>
                </a:rPr>
                <a:t>LENGTH</a:t>
              </a:r>
              <a:endParaRPr kumimoji="0" lang="en-US" sz="2999" b="0" i="0" u="none" strike="noStrike" kern="1200" cap="none" spc="150" normalizeH="0" baseline="0" noProof="0" dirty="0">
                <a:ln>
                  <a:noFill/>
                </a:ln>
                <a:solidFill>
                  <a:srgbClr val="002060"/>
                </a:solidFill>
                <a:effectLst/>
                <a:uLnTx/>
                <a:uFillTx/>
                <a:latin typeface="Arial Black" panose="020B0A04020102020204" pitchFamily="34" charset="0"/>
              </a:endParaRPr>
            </a:p>
          </p:txBody>
        </p:sp>
      </p:grpSp>
      <p:sp>
        <p:nvSpPr>
          <p:cNvPr id="20" name="Rectangle: Rounded Corners 19">
            <a:extLst>
              <a:ext uri="{FF2B5EF4-FFF2-40B4-BE49-F238E27FC236}">
                <a16:creationId xmlns:a16="http://schemas.microsoft.com/office/drawing/2014/main" id="{8C2A899C-1EC7-4C1E-AC3F-456BB86EB70D}"/>
              </a:ext>
            </a:extLst>
          </p:cNvPr>
          <p:cNvSpPr/>
          <p:nvPr/>
        </p:nvSpPr>
        <p:spPr>
          <a:xfrm>
            <a:off x="74289" y="761071"/>
            <a:ext cx="11441018" cy="1671374"/>
          </a:xfrm>
          <a:prstGeom prst="roundRect">
            <a:avLst>
              <a:gd name="adj" fmla="val 4081"/>
            </a:avLst>
          </a:prstGeom>
          <a:solidFill>
            <a:srgbClr val="A9A5F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CCE68804-B372-4A7A-A98E-AD61883BD2A1}"/>
              </a:ext>
            </a:extLst>
          </p:cNvPr>
          <p:cNvCxnSpPr>
            <a:cxnSpLocks/>
          </p:cNvCxnSpPr>
          <p:nvPr/>
        </p:nvCxnSpPr>
        <p:spPr>
          <a:xfrm>
            <a:off x="394727" y="810887"/>
            <a:ext cx="0" cy="1589824"/>
          </a:xfrm>
          <a:prstGeom prst="line">
            <a:avLst/>
          </a:prstGeom>
          <a:ln w="19050"/>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9BC3E9EC-FA7F-4333-A6C3-B0040A268EAD}"/>
              </a:ext>
            </a:extLst>
          </p:cNvPr>
          <p:cNvSpPr/>
          <p:nvPr/>
        </p:nvSpPr>
        <p:spPr>
          <a:xfrm>
            <a:off x="1963813" y="1272553"/>
            <a:ext cx="8068083" cy="830997"/>
          </a:xfrm>
          <a:prstGeom prst="rect">
            <a:avLst/>
          </a:prstGeom>
        </p:spPr>
        <p:txBody>
          <a:bodyPr wrap="square">
            <a:spAutoFit/>
          </a:bodyPr>
          <a:lstStyle/>
          <a:p>
            <a:pPr lvl="0" algn="just">
              <a:defRPr/>
            </a:pPr>
            <a:endParaRPr lang="en-US" sz="2400" dirty="0">
              <a:solidFill>
                <a:prstClr val="black"/>
              </a:solidFill>
            </a:endParaRPr>
          </a:p>
          <a:p>
            <a:pPr lvl="0" algn="just">
              <a:defRPr/>
            </a:pPr>
            <a:endParaRPr lang="en-US" sz="2400" dirty="0">
              <a:solidFill>
                <a:prstClr val="black"/>
              </a:solidFill>
            </a:endParaRPr>
          </a:p>
        </p:txBody>
      </p:sp>
      <p:sp>
        <p:nvSpPr>
          <p:cNvPr id="17" name="Rectangle 16">
            <a:extLst>
              <a:ext uri="{FF2B5EF4-FFF2-40B4-BE49-F238E27FC236}">
                <a16:creationId xmlns:a16="http://schemas.microsoft.com/office/drawing/2014/main" id="{2B01E4BC-5523-4140-AB58-E98BD8C82868}"/>
              </a:ext>
            </a:extLst>
          </p:cNvPr>
          <p:cNvSpPr/>
          <p:nvPr/>
        </p:nvSpPr>
        <p:spPr>
          <a:xfrm>
            <a:off x="394727" y="837013"/>
            <a:ext cx="10800142" cy="1563698"/>
          </a:xfrm>
          <a:prstGeom prst="rect">
            <a:avLst/>
          </a:prstGeom>
          <a:gradFill flip="none" rotWithShape="1">
            <a:gsLst>
              <a:gs pos="94000">
                <a:srgbClr val="CDCDCD"/>
              </a:gs>
              <a:gs pos="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extBox 17"/>
          <p:cNvSpPr txBox="1"/>
          <p:nvPr/>
        </p:nvSpPr>
        <p:spPr>
          <a:xfrm>
            <a:off x="339331" y="810887"/>
            <a:ext cx="11074461" cy="12958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The scatter plot indicates no clear linear relationship between length and price, showing a scattered distribution.</a:t>
            </a:r>
          </a:p>
          <a:p>
            <a:pPr marL="285750" indent="-285750">
              <a:lnSpc>
                <a:spcPct val="150000"/>
              </a:lnSpc>
              <a:buFont typeface="Arial" panose="020B0604020202020204" pitchFamily="34" charset="0"/>
              <a:buChar char="•"/>
            </a:pPr>
            <a:r>
              <a:rPr lang="en-US" dirty="0"/>
              <a:t>But we can see high decrease in price when Length between (4.75-5.00)</a:t>
            </a:r>
          </a:p>
          <a:p>
            <a:pPr marL="285750" indent="-285750">
              <a:lnSpc>
                <a:spcPct val="150000"/>
              </a:lnSpc>
              <a:buFont typeface="Arial" panose="020B0604020202020204" pitchFamily="34" charset="0"/>
              <a:buChar char="•"/>
            </a:pPr>
            <a:r>
              <a:rPr lang="en-US" dirty="0"/>
              <a:t>Also Price is increasing after </a:t>
            </a:r>
            <a:r>
              <a:rPr lang="en-US" dirty="0" err="1"/>
              <a:t>approx</a:t>
            </a:r>
            <a:r>
              <a:rPr lang="en-US" dirty="0"/>
              <a:t> 5.25</a:t>
            </a:r>
          </a:p>
        </p:txBody>
      </p:sp>
      <p:pic>
        <p:nvPicPr>
          <p:cNvPr id="3" name="Picture 2">
            <a:extLst>
              <a:ext uri="{FF2B5EF4-FFF2-40B4-BE49-F238E27FC236}">
                <a16:creationId xmlns:a16="http://schemas.microsoft.com/office/drawing/2014/main" id="{EEE764A2-83DD-1CB5-8C53-B433FA07816B}"/>
              </a:ext>
            </a:extLst>
          </p:cNvPr>
          <p:cNvPicPr>
            <a:picLocks noChangeAspect="1"/>
          </p:cNvPicPr>
          <p:nvPr/>
        </p:nvPicPr>
        <p:blipFill>
          <a:blip r:embed="rId5"/>
          <a:stretch>
            <a:fillRect/>
          </a:stretch>
        </p:blipFill>
        <p:spPr>
          <a:xfrm>
            <a:off x="1639874" y="2060597"/>
            <a:ext cx="8849600" cy="4831829"/>
          </a:xfrm>
          <a:prstGeom prst="rect">
            <a:avLst/>
          </a:prstGeom>
        </p:spPr>
      </p:pic>
      <p:sp>
        <p:nvSpPr>
          <p:cNvPr id="11" name="Teardrop 10">
            <a:extLst>
              <a:ext uri="{FF2B5EF4-FFF2-40B4-BE49-F238E27FC236}">
                <a16:creationId xmlns:a16="http://schemas.microsoft.com/office/drawing/2014/main" id="{E3A0E17D-5391-A610-0E33-A3B3D6DF9056}"/>
              </a:ext>
            </a:extLst>
          </p:cNvPr>
          <p:cNvSpPr/>
          <p:nvPr/>
        </p:nvSpPr>
        <p:spPr>
          <a:xfrm rot="8100000">
            <a:off x="339331" y="687304"/>
            <a:ext cx="110793" cy="110793"/>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5721895"/>
      </p:ext>
    </p:extLst>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1000"/>
                                  </p:stCondLst>
                                  <p:endCondLst>
                                    <p:cond evt="begin" delay="0">
                                      <p:tn val="5"/>
                                    </p:cond>
                                  </p:endCondLst>
                                  <p:iterate type="lt">
                                    <p:tmPct val="4000"/>
                                  </p:iterate>
                                  <p:childTnLst>
                                    <p:set>
                                      <p:cBhvr>
                                        <p:cTn id="6" dur="1" fill="hold">
                                          <p:stCondLst>
                                            <p:cond delay="0"/>
                                          </p:stCondLst>
                                        </p:cTn>
                                        <p:tgtEl>
                                          <p:spTgt spid="16"/>
                                        </p:tgtEl>
                                        <p:attrNameLst>
                                          <p:attrName>style.visibility</p:attrName>
                                        </p:attrNameLst>
                                      </p:cBhvr>
                                      <p:to>
                                        <p:strVal val="visible"/>
                                      </p:to>
                                    </p:set>
                                    <p:anim calcmode="lin" valueType="num">
                                      <p:cBhvr>
                                        <p:cTn id="7" dur="150" fill="hold"/>
                                        <p:tgtEl>
                                          <p:spTgt spid="16"/>
                                        </p:tgtEl>
                                        <p:attrNameLst>
                                          <p:attrName>ppt_w</p:attrName>
                                        </p:attrNameLst>
                                      </p:cBhvr>
                                      <p:tavLst>
                                        <p:tav tm="0">
                                          <p:val>
                                            <p:fltVal val="0"/>
                                          </p:val>
                                        </p:tav>
                                        <p:tav tm="100000">
                                          <p:val>
                                            <p:strVal val="#ppt_w"/>
                                          </p:val>
                                        </p:tav>
                                      </p:tavLst>
                                    </p:anim>
                                    <p:anim calcmode="lin" valueType="num">
                                      <p:cBhvr>
                                        <p:cTn id="8" dur="150" fill="hold"/>
                                        <p:tgtEl>
                                          <p:spTgt spid="16"/>
                                        </p:tgtEl>
                                        <p:attrNameLst>
                                          <p:attrName>ppt_h</p:attrName>
                                        </p:attrNameLst>
                                      </p:cBhvr>
                                      <p:tavLst>
                                        <p:tav tm="0">
                                          <p:val>
                                            <p:fltVal val="0"/>
                                          </p:val>
                                        </p:tav>
                                        <p:tav tm="100000">
                                          <p:val>
                                            <p:strVal val="#ppt_h"/>
                                          </p:val>
                                        </p:tav>
                                      </p:tavLst>
                                    </p:anim>
                                    <p:animEffect transition="in" filter="fade">
                                      <p:cBhvr>
                                        <p:cTn id="9" dur="150"/>
                                        <p:tgtEl>
                                          <p:spTgt spid="16"/>
                                        </p:tgtEl>
                                      </p:cBhvr>
                                    </p:animEffect>
                                  </p:childTnLst>
                                </p:cTn>
                              </p:par>
                              <p:par>
                                <p:cTn id="10" presetID="22" presetClass="entr" presetSubtype="8" fill="hold" grpId="0" nodeType="withEffect">
                                  <p:stCondLst>
                                    <p:cond delay="75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5029</TotalTime>
  <Words>1501</Words>
  <Application>Microsoft Office PowerPoint</Application>
  <PresentationFormat>Widescreen</PresentationFormat>
  <Paragraphs>164</Paragraphs>
  <Slides>32</Slides>
  <Notes>30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32</vt:i4>
      </vt:variant>
    </vt:vector>
  </HeadingPairs>
  <TitlesOfParts>
    <vt:vector size="45" baseType="lpstr">
      <vt:lpstr>Aller</vt:lpstr>
      <vt:lpstr>Aptos</vt:lpstr>
      <vt:lpstr>Arial</vt:lpstr>
      <vt:lpstr>Arial Black</vt:lpstr>
      <vt:lpstr>Calibri</vt:lpstr>
      <vt:lpstr>Calibri Light</vt:lpstr>
      <vt:lpstr>Champagne &amp; Limousines</vt:lpstr>
      <vt:lpstr>Corbel</vt:lpstr>
      <vt:lpstr>Roboto Light</vt:lpstr>
      <vt:lpstr>Roboto Medium</vt:lpstr>
      <vt:lpstr>1_Office Theme</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Manan Patel</dc:creator>
  <cp:lastModifiedBy>Patel, Manan Champakbhai</cp:lastModifiedBy>
  <cp:revision>189</cp:revision>
  <dcterms:created xsi:type="dcterms:W3CDTF">2021-04-02T15:15:04Z</dcterms:created>
  <dcterms:modified xsi:type="dcterms:W3CDTF">2024-12-01T00:42:39Z</dcterms:modified>
</cp:coreProperties>
</file>